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39"/>
  </p:notesMasterIdLst>
  <p:handoutMasterIdLst>
    <p:handoutMasterId r:id="rId40"/>
  </p:handoutMasterIdLst>
  <p:sldIdLst>
    <p:sldId id="545" r:id="rId3"/>
    <p:sldId id="466" r:id="rId4"/>
    <p:sldId id="546" r:id="rId5"/>
    <p:sldId id="547" r:id="rId6"/>
    <p:sldId id="537" r:id="rId7"/>
    <p:sldId id="556" r:id="rId8"/>
    <p:sldId id="501" r:id="rId9"/>
    <p:sldId id="519" r:id="rId10"/>
    <p:sldId id="520" r:id="rId11"/>
    <p:sldId id="548" r:id="rId12"/>
    <p:sldId id="506" r:id="rId13"/>
    <p:sldId id="521" r:id="rId14"/>
    <p:sldId id="549" r:id="rId15"/>
    <p:sldId id="550" r:id="rId16"/>
    <p:sldId id="512" r:id="rId17"/>
    <p:sldId id="522" r:id="rId18"/>
    <p:sldId id="551" r:id="rId19"/>
    <p:sldId id="513" r:id="rId20"/>
    <p:sldId id="524" r:id="rId21"/>
    <p:sldId id="525" r:id="rId22"/>
    <p:sldId id="552" r:id="rId23"/>
    <p:sldId id="553" r:id="rId24"/>
    <p:sldId id="528" r:id="rId25"/>
    <p:sldId id="529" r:id="rId26"/>
    <p:sldId id="554" r:id="rId27"/>
    <p:sldId id="516" r:id="rId28"/>
    <p:sldId id="532" r:id="rId29"/>
    <p:sldId id="531" r:id="rId30"/>
    <p:sldId id="535" r:id="rId31"/>
    <p:sldId id="534" r:id="rId32"/>
    <p:sldId id="536" r:id="rId33"/>
    <p:sldId id="555" r:id="rId34"/>
    <p:sldId id="503" r:id="rId35"/>
    <p:sldId id="557" r:id="rId36"/>
    <p:sldId id="352" r:id="rId37"/>
    <p:sldId id="558" r:id="rId3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25CA6529-1EC8-4AAB-9ED5-5A37D0532D66}">
          <p14:sldIdLst>
            <p14:sldId id="545"/>
            <p14:sldId id="466"/>
            <p14:sldId id="546"/>
          </p14:sldIdLst>
        </p14:section>
        <p14:section name="Modules - Overview" id="{34E1D6D6-4A6D-43E6-9C49-2F70830E7FF7}">
          <p14:sldIdLst>
            <p14:sldId id="547"/>
            <p14:sldId id="537"/>
            <p14:sldId id="556"/>
            <p14:sldId id="501"/>
            <p14:sldId id="519"/>
            <p14:sldId id="520"/>
          </p14:sldIdLst>
        </p14:section>
        <p14:section name="Module Systems in JS" id="{11C06ADA-B9EC-4F57-8ACE-4C1D44B6A137}">
          <p14:sldIdLst>
            <p14:sldId id="548"/>
            <p14:sldId id="506"/>
            <p14:sldId id="521"/>
            <p14:sldId id="549"/>
          </p14:sldIdLst>
        </p14:section>
        <p14:section name="AMD and RequireJS" id="{8C4DD764-EE2B-456D-9B6F-08164E608E1D}">
          <p14:sldIdLst>
            <p14:sldId id="550"/>
            <p14:sldId id="512"/>
            <p14:sldId id="522"/>
          </p14:sldIdLst>
        </p14:section>
        <p14:section name="System.js" id="{7F0DEA88-AF57-4091-99FD-0EB0C0A3B32F}">
          <p14:sldIdLst>
            <p14:sldId id="551"/>
            <p14:sldId id="513"/>
            <p14:sldId id="524"/>
            <p14:sldId id="525"/>
          </p14:sldIdLst>
        </p14:section>
        <p14:section name="ES6 Modules" id="{B92EF424-7F45-4E55-A4F5-4633F9D2F6B9}">
          <p14:sldIdLst>
            <p14:sldId id="552"/>
            <p14:sldId id="553"/>
            <p14:sldId id="528"/>
            <p14:sldId id="529"/>
          </p14:sldIdLst>
        </p14:section>
        <p14:section name="Transpilers" id="{9AF87CE0-F08A-4F44-9655-B7CA046EAC5F}">
          <p14:sldIdLst>
            <p14:sldId id="554"/>
            <p14:sldId id="516"/>
            <p14:sldId id="532"/>
            <p14:sldId id="531"/>
            <p14:sldId id="535"/>
            <p14:sldId id="534"/>
            <p14:sldId id="536"/>
          </p14:sldIdLst>
        </p14:section>
        <p14:section name="Conclusion" id="{340860C9-AFCD-4E9F-ACC6-0D49C7DD3E5E}">
          <p14:sldIdLst>
            <p14:sldId id="555"/>
            <p14:sldId id="503"/>
            <p14:sldId id="557"/>
            <p14:sldId id="352"/>
            <p14:sldId id="558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C9E"/>
    <a:srgbClr val="FBEEDC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97" autoAdjust="0"/>
    <p:restoredTop sz="94384" autoAdjust="0"/>
  </p:normalViewPr>
  <p:slideViewPr>
    <p:cSldViewPr>
      <p:cViewPr varScale="1">
        <p:scale>
          <a:sx n="87" d="100"/>
          <a:sy n="87" d="100"/>
        </p:scale>
        <p:origin x="-413" y="-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7/6/2018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032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Formats define syntax</a:t>
            </a:r>
          </a:p>
          <a:p>
            <a:r>
              <a:rPr lang="en-US" dirty="0"/>
              <a:t>Loaders do the actual work</a:t>
            </a:r>
          </a:p>
          <a:p>
            <a:r>
              <a:rPr lang="en-US" dirty="0"/>
              <a:t>Each loader supports different syntaxes</a:t>
            </a:r>
          </a:p>
          <a:p>
            <a:r>
              <a:rPr lang="en-US" dirty="0"/>
              <a:t>Loaders are external libraries</a:t>
            </a:r>
          </a:p>
          <a:p>
            <a:r>
              <a:rPr lang="en-US" dirty="0"/>
              <a:t>ES6 introduces native support for modular code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094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Asynchronous Module Definition (AMD) – used in browsers</a:t>
            </a:r>
          </a:p>
          <a:p>
            <a:r>
              <a:rPr lang="en-US" dirty="0" err="1"/>
              <a:t>CommonJS</a:t>
            </a:r>
            <a:r>
              <a:rPr lang="en-US" dirty="0"/>
              <a:t> – used server-side, built-into </a:t>
            </a:r>
            <a:r>
              <a:rPr lang="en-US" dirty="0" err="1"/>
              <a:t>NodeDJ</a:t>
            </a:r>
            <a:endParaRPr lang="en-US" dirty="0"/>
          </a:p>
          <a:p>
            <a:r>
              <a:rPr lang="en-US" dirty="0"/>
              <a:t>Universal Module Definition (UMD) – compatible with many loaders, used mostly as part of a pipeline with another language</a:t>
            </a:r>
          </a:p>
          <a:p>
            <a:r>
              <a:rPr lang="en-US" dirty="0" err="1"/>
              <a:t>System.register</a:t>
            </a:r>
            <a:r>
              <a:rPr lang="en-US" dirty="0"/>
              <a:t> – syntax for </a:t>
            </a:r>
            <a:r>
              <a:rPr lang="en-US" dirty="0" err="1"/>
              <a:t>SystemJS</a:t>
            </a:r>
            <a:r>
              <a:rPr lang="en-US" dirty="0"/>
              <a:t> loader, wont be needed since the loader supports </a:t>
            </a:r>
            <a:r>
              <a:rPr lang="en-US" dirty="0" err="1"/>
              <a:t>CommonJS</a:t>
            </a:r>
            <a:endParaRPr lang="en-US" dirty="0"/>
          </a:p>
          <a:p>
            <a:r>
              <a:rPr lang="en-US" dirty="0"/>
              <a:t>Native ES6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493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76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315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385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7/6/2018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3374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://creativecommons.org/licenses/by-nc-sa/4.0/" TargetMode="External"/><Relationship Id="rId10" Type="http://schemas.openxmlformats.org/officeDocument/2006/relationships/image" Target="../media/image12.png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quirejs.org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ystemjs/systemj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babeljs.io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37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" TargetMode="External"/><Relationship Id="rId7" Type="http://schemas.openxmlformats.org/officeDocument/2006/relationships/image" Target="../media/image34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36.png"/><Relationship Id="rId5" Type="http://schemas.openxmlformats.org/officeDocument/2006/relationships/image" Target="../media/image33.png"/><Relationship Id="rId15" Type="http://schemas.openxmlformats.org/officeDocument/2006/relationships/image" Target="../media/image38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40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35.png"/><Relationship Id="rId14" Type="http://schemas.openxmlformats.org/officeDocument/2006/relationships/hyperlink" Target="http://www.telenor.bg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41.png"/><Relationship Id="rId12" Type="http://schemas.openxmlformats.org/officeDocument/2006/relationships/image" Target="../media/image4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3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2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342" TargetMode="External"/><Relationship Id="rId2" Type="http://schemas.openxmlformats.org/officeDocument/2006/relationships/hyperlink" Target="https://judge.softuni.b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282" y="3470910"/>
            <a:ext cx="3038475" cy="2472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647700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Modules in JS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1819274"/>
            <a:ext cx="8125251" cy="118557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Modules, Babel, </a:t>
            </a:r>
            <a:r>
              <a:rPr lang="en-US" noProof="1"/>
              <a:t>RequireJS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Other JavaScript Module Systems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4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5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84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986296">
            <a:off x="5315037" y="3874423"/>
            <a:ext cx="1348447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Modules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25661">
            <a:off x="5771549" y="4889802"/>
            <a:ext cx="1023221" cy="10232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4" descr="Резултат с изображение за babel js icon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775" y="3746093"/>
            <a:ext cx="2433637" cy="1091434"/>
          </a:xfrm>
          <a:prstGeom prst="roundRect">
            <a:avLst>
              <a:gd name="adj" fmla="val 6540"/>
            </a:avLst>
          </a:prstGeom>
          <a:noFill/>
          <a:scene3d>
            <a:camera prst="perspectiveContrastingRightFacing" fov="900000">
              <a:rot lat="1711646" lon="19388847" rev="407127"/>
            </a:camera>
            <a:lightRig rig="threePt" dir="t"/>
          </a:scene3d>
          <a:sp3d>
            <a:bevelT w="114300" prst="hardEdge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3337" y="3855925"/>
            <a:ext cx="2809875" cy="22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24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73300" y="4876800"/>
            <a:ext cx="9832319" cy="820600"/>
          </a:xfrm>
        </p:spPr>
        <p:txBody>
          <a:bodyPr/>
          <a:lstStyle/>
          <a:p>
            <a:r>
              <a:rPr lang="en-US" dirty="0"/>
              <a:t>Module Systems for JS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173300" y="5754968"/>
            <a:ext cx="9832319" cy="688256"/>
          </a:xfrm>
        </p:spPr>
        <p:txBody>
          <a:bodyPr/>
          <a:lstStyle/>
          <a:p>
            <a:r>
              <a:rPr lang="en-US" dirty="0"/>
              <a:t>Formats and Loaders</a:t>
            </a:r>
          </a:p>
        </p:txBody>
      </p:sp>
      <p:pic>
        <p:nvPicPr>
          <p:cNvPr id="3074" name="Picture 2" descr="Резултат с изображение за Module Systems for J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434" y="914400"/>
            <a:ext cx="6496050" cy="3667125"/>
          </a:xfrm>
          <a:prstGeom prst="roundRect">
            <a:avLst>
              <a:gd name="adj" fmla="val 39451"/>
            </a:avLst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9920">
            <a:off x="1752260" y="777186"/>
            <a:ext cx="2193366" cy="219336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078" name="Picture 6" descr="Резултат с изображение за requirej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93181">
            <a:off x="7466012" y="861337"/>
            <a:ext cx="2186663" cy="2186663"/>
          </a:xfrm>
          <a:prstGeom prst="roundRect">
            <a:avLst>
              <a:gd name="adj" fmla="val 50000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http://lofjard.se/img/upload/commonj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9337">
            <a:off x="4015764" y="2974066"/>
            <a:ext cx="3803333" cy="1293134"/>
          </a:xfrm>
          <a:prstGeom prst="roundRect">
            <a:avLst>
              <a:gd name="adj" fmla="val 50000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77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Format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Syntax</a:t>
            </a:r>
          </a:p>
          <a:p>
            <a:r>
              <a:rPr lang="en-US" dirty="0"/>
              <a:t>Module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Loader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Execution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Formats and Loaders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1994709" y="3000487"/>
            <a:ext cx="2502582" cy="808023"/>
          </a:xfrm>
          <a:prstGeom prst="roundRect">
            <a:avLst>
              <a:gd name="adj" fmla="val 5385"/>
            </a:avLst>
          </a:prstGeom>
          <a:solidFill>
            <a:srgbClr val="F0A22E">
              <a:alpha val="25098"/>
            </a:srgbClr>
          </a:solidFill>
          <a:ln w="57150">
            <a:solidFill>
              <a:srgbClr val="F3CD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JavaScript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568292" y="5426144"/>
            <a:ext cx="5355416" cy="517456"/>
            <a:chOff x="568292" y="5426144"/>
            <a:chExt cx="5355416" cy="517456"/>
          </a:xfrm>
        </p:grpSpPr>
        <p:sp>
          <p:nvSpPr>
            <p:cNvPr id="8" name="Rectangle: Rounded Corners 13"/>
            <p:cNvSpPr/>
            <p:nvPr/>
          </p:nvSpPr>
          <p:spPr>
            <a:xfrm>
              <a:off x="2469290" y="5426144"/>
              <a:ext cx="1553419" cy="517456"/>
            </a:xfrm>
            <a:prstGeom prst="roundRect">
              <a:avLst>
                <a:gd name="adj" fmla="val 5319"/>
              </a:avLst>
            </a:prstGeom>
            <a:solidFill>
              <a:srgbClr val="F0A22E">
                <a:alpha val="25098"/>
              </a:srgbClr>
            </a:solidFill>
            <a:ln w="38100">
              <a:solidFill>
                <a:srgbClr val="F3CD6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Chrome</a:t>
              </a:r>
            </a:p>
          </p:txBody>
        </p:sp>
        <p:sp>
          <p:nvSpPr>
            <p:cNvPr id="10" name="Rectangle: Rounded Corners 13"/>
            <p:cNvSpPr/>
            <p:nvPr/>
          </p:nvSpPr>
          <p:spPr>
            <a:xfrm>
              <a:off x="568292" y="5426144"/>
              <a:ext cx="1553418" cy="517456"/>
            </a:xfrm>
            <a:prstGeom prst="roundRect">
              <a:avLst>
                <a:gd name="adj" fmla="val 5319"/>
              </a:avLst>
            </a:prstGeom>
            <a:solidFill>
              <a:srgbClr val="F0A22E">
                <a:alpha val="25098"/>
              </a:srgbClr>
            </a:solidFill>
            <a:ln w="38100">
              <a:solidFill>
                <a:srgbClr val="F3CD6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Edge</a:t>
              </a:r>
            </a:p>
          </p:txBody>
        </p:sp>
        <p:sp>
          <p:nvSpPr>
            <p:cNvPr id="13" name="Rectangle: Rounded Corners 13"/>
            <p:cNvSpPr/>
            <p:nvPr/>
          </p:nvSpPr>
          <p:spPr>
            <a:xfrm>
              <a:off x="4370289" y="5426144"/>
              <a:ext cx="1553419" cy="517456"/>
            </a:xfrm>
            <a:prstGeom prst="roundRect">
              <a:avLst>
                <a:gd name="adj" fmla="val 5319"/>
              </a:avLst>
            </a:prstGeom>
            <a:solidFill>
              <a:srgbClr val="F0A22E">
                <a:alpha val="25098"/>
              </a:srgbClr>
            </a:solidFill>
            <a:ln w="38100">
              <a:solidFill>
                <a:srgbClr val="F3CD6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Firefox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345001" y="3808510"/>
            <a:ext cx="3801998" cy="1617634"/>
            <a:chOff x="1345001" y="3808510"/>
            <a:chExt cx="3801998" cy="1617634"/>
          </a:xfrm>
        </p:grpSpPr>
        <p:cxnSp>
          <p:nvCxnSpPr>
            <p:cNvPr id="16" name="Straight Connector 15"/>
            <p:cNvCxnSpPr>
              <a:cxnSpLocks/>
              <a:stCxn id="7" idx="2"/>
              <a:endCxn id="10" idx="0"/>
            </p:cNvCxnSpPr>
            <p:nvPr/>
          </p:nvCxnSpPr>
          <p:spPr>
            <a:xfrm flipH="1">
              <a:off x="1345001" y="3808510"/>
              <a:ext cx="1900999" cy="1617634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" name="Straight Connector 17"/>
            <p:cNvCxnSpPr>
              <a:cxnSpLocks/>
              <a:stCxn id="7" idx="2"/>
              <a:endCxn id="8" idx="0"/>
            </p:cNvCxnSpPr>
            <p:nvPr/>
          </p:nvCxnSpPr>
          <p:spPr>
            <a:xfrm>
              <a:off x="3246000" y="3808510"/>
              <a:ext cx="0" cy="1617634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Straight Connector 22"/>
            <p:cNvCxnSpPr>
              <a:stCxn id="7" idx="2"/>
              <a:endCxn id="13" idx="0"/>
            </p:cNvCxnSpPr>
            <p:nvPr/>
          </p:nvCxnSpPr>
          <p:spPr>
            <a:xfrm>
              <a:off x="3246000" y="3808510"/>
              <a:ext cx="1900999" cy="1617634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2" name="Rectangle: Rounded Corners 31"/>
          <p:cNvSpPr/>
          <p:nvPr/>
        </p:nvSpPr>
        <p:spPr>
          <a:xfrm>
            <a:off x="7691534" y="3000487"/>
            <a:ext cx="2502582" cy="808023"/>
          </a:xfrm>
          <a:prstGeom prst="roundRect">
            <a:avLst>
              <a:gd name="adj" fmla="val 5385"/>
            </a:avLst>
          </a:prstGeom>
          <a:solidFill>
            <a:srgbClr val="F0A22E">
              <a:alpha val="25098"/>
            </a:srgbClr>
          </a:solidFill>
          <a:ln w="57150">
            <a:solidFill>
              <a:srgbClr val="F3CD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AMD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6265117" y="5426144"/>
            <a:ext cx="5355416" cy="517456"/>
            <a:chOff x="6265117" y="5426144"/>
            <a:chExt cx="5355416" cy="517456"/>
          </a:xfrm>
        </p:grpSpPr>
        <p:sp>
          <p:nvSpPr>
            <p:cNvPr id="33" name="Rectangle: Rounded Corners 13"/>
            <p:cNvSpPr/>
            <p:nvPr/>
          </p:nvSpPr>
          <p:spPr>
            <a:xfrm>
              <a:off x="8166115" y="5426144"/>
              <a:ext cx="1553419" cy="517456"/>
            </a:xfrm>
            <a:prstGeom prst="roundRect">
              <a:avLst>
                <a:gd name="adj" fmla="val 5319"/>
              </a:avLst>
            </a:prstGeom>
            <a:solidFill>
              <a:srgbClr val="F0A22E">
                <a:alpha val="25098"/>
              </a:srgbClr>
            </a:solidFill>
            <a:ln w="38100">
              <a:solidFill>
                <a:srgbClr val="F3CD6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Curl.js</a:t>
              </a:r>
            </a:p>
          </p:txBody>
        </p:sp>
        <p:sp>
          <p:nvSpPr>
            <p:cNvPr id="34" name="Rectangle: Rounded Corners 13"/>
            <p:cNvSpPr/>
            <p:nvPr/>
          </p:nvSpPr>
          <p:spPr>
            <a:xfrm>
              <a:off x="6265117" y="5426144"/>
              <a:ext cx="1553418" cy="517456"/>
            </a:xfrm>
            <a:prstGeom prst="roundRect">
              <a:avLst>
                <a:gd name="adj" fmla="val 5319"/>
              </a:avLst>
            </a:prstGeom>
            <a:solidFill>
              <a:srgbClr val="F0A22E">
                <a:alpha val="25098"/>
              </a:srgbClr>
            </a:solidFill>
            <a:ln w="38100">
              <a:solidFill>
                <a:srgbClr val="F3CD6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Require</a:t>
              </a:r>
            </a:p>
          </p:txBody>
        </p:sp>
        <p:sp>
          <p:nvSpPr>
            <p:cNvPr id="35" name="Rectangle: Rounded Corners 13"/>
            <p:cNvSpPr/>
            <p:nvPr/>
          </p:nvSpPr>
          <p:spPr>
            <a:xfrm>
              <a:off x="10067114" y="5426144"/>
              <a:ext cx="1553419" cy="517456"/>
            </a:xfrm>
            <a:prstGeom prst="roundRect">
              <a:avLst>
                <a:gd name="adj" fmla="val 5319"/>
              </a:avLst>
            </a:prstGeom>
            <a:solidFill>
              <a:srgbClr val="F0A22E">
                <a:alpha val="25098"/>
              </a:srgbClr>
            </a:solidFill>
            <a:ln w="38100">
              <a:solidFill>
                <a:srgbClr val="F3CD6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SystemJS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7041826" y="3808510"/>
            <a:ext cx="3801998" cy="1617634"/>
            <a:chOff x="7041826" y="3808510"/>
            <a:chExt cx="3801998" cy="1617634"/>
          </a:xfrm>
        </p:grpSpPr>
        <p:cxnSp>
          <p:nvCxnSpPr>
            <p:cNvPr id="36" name="Straight Connector 35"/>
            <p:cNvCxnSpPr>
              <a:cxnSpLocks/>
              <a:stCxn id="32" idx="2"/>
              <a:endCxn id="34" idx="0"/>
            </p:cNvCxnSpPr>
            <p:nvPr/>
          </p:nvCxnSpPr>
          <p:spPr>
            <a:xfrm flipH="1">
              <a:off x="7041826" y="3808510"/>
              <a:ext cx="1900999" cy="1617634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" name="Straight Connector 36"/>
            <p:cNvCxnSpPr>
              <a:cxnSpLocks/>
              <a:stCxn id="32" idx="2"/>
              <a:endCxn id="33" idx="0"/>
            </p:cNvCxnSpPr>
            <p:nvPr/>
          </p:nvCxnSpPr>
          <p:spPr>
            <a:xfrm>
              <a:off x="8942825" y="3808510"/>
              <a:ext cx="0" cy="1617634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" name="Straight Connector 37"/>
            <p:cNvCxnSpPr>
              <a:stCxn id="32" idx="2"/>
              <a:endCxn id="35" idx="0"/>
            </p:cNvCxnSpPr>
            <p:nvPr/>
          </p:nvCxnSpPr>
          <p:spPr>
            <a:xfrm>
              <a:off x="8942825" y="3808510"/>
              <a:ext cx="1900999" cy="1617634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50098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Formats</a:t>
            </a:r>
          </a:p>
        </p:txBody>
      </p:sp>
      <p:sp>
        <p:nvSpPr>
          <p:cNvPr id="7" name="Rectangle 6"/>
          <p:cNvSpPr/>
          <p:nvPr/>
        </p:nvSpPr>
        <p:spPr>
          <a:xfrm>
            <a:off x="924711" y="1952603"/>
            <a:ext cx="3124200" cy="1524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Asynchronous Module Definition</a:t>
            </a:r>
          </a:p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(AMD)</a:t>
            </a:r>
          </a:p>
        </p:txBody>
      </p:sp>
      <p:sp>
        <p:nvSpPr>
          <p:cNvPr id="8" name="Rectangle 7"/>
          <p:cNvSpPr/>
          <p:nvPr/>
        </p:nvSpPr>
        <p:spPr>
          <a:xfrm>
            <a:off x="4532312" y="1952603"/>
            <a:ext cx="3124200" cy="1524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CommonJS</a:t>
            </a:r>
          </a:p>
        </p:txBody>
      </p:sp>
      <p:sp>
        <p:nvSpPr>
          <p:cNvPr id="9" name="Rectangle 8"/>
          <p:cNvSpPr/>
          <p:nvPr/>
        </p:nvSpPr>
        <p:spPr>
          <a:xfrm>
            <a:off x="8139913" y="1952603"/>
            <a:ext cx="3124200" cy="1524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Universal</a:t>
            </a:r>
          </a:p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Module Definition</a:t>
            </a:r>
          </a:p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(UMD)</a:t>
            </a:r>
          </a:p>
        </p:txBody>
      </p:sp>
      <p:sp>
        <p:nvSpPr>
          <p:cNvPr id="10" name="Rectangle 9"/>
          <p:cNvSpPr/>
          <p:nvPr/>
        </p:nvSpPr>
        <p:spPr>
          <a:xfrm>
            <a:off x="2703512" y="4305300"/>
            <a:ext cx="3124200" cy="1524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System.register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61112" y="4305300"/>
            <a:ext cx="3124200" cy="15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ES6 Format</a:t>
            </a:r>
          </a:p>
        </p:txBody>
      </p:sp>
      <p:sp>
        <p:nvSpPr>
          <p:cNvPr id="14" name="Rectangle: Rounded Corners 13"/>
          <p:cNvSpPr/>
          <p:nvPr/>
        </p:nvSpPr>
        <p:spPr>
          <a:xfrm>
            <a:off x="684212" y="1676400"/>
            <a:ext cx="7239000" cy="2057400"/>
          </a:xfrm>
          <a:prstGeom prst="roundRect">
            <a:avLst/>
          </a:prstGeom>
          <a:noFill/>
          <a:ln w="762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ectangle: Rounded Corners 14"/>
          <p:cNvSpPr/>
          <p:nvPr/>
        </p:nvSpPr>
        <p:spPr>
          <a:xfrm>
            <a:off x="6094412" y="4038600"/>
            <a:ext cx="3672000" cy="2057400"/>
          </a:xfrm>
          <a:prstGeom prst="roundRect">
            <a:avLst/>
          </a:prstGeom>
          <a:noFill/>
          <a:ln w="762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AutoShape 25"/>
          <p:cNvSpPr>
            <a:spLocks noChangeArrowheads="1"/>
          </p:cNvSpPr>
          <p:nvPr/>
        </p:nvSpPr>
        <p:spPr bwMode="auto">
          <a:xfrm>
            <a:off x="6094412" y="396304"/>
            <a:ext cx="2581037" cy="1040967"/>
          </a:xfrm>
          <a:prstGeom prst="wedgeRoundRectCallout">
            <a:avLst>
              <a:gd name="adj1" fmla="val -53933"/>
              <a:gd name="adj2" fmla="val 8868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noProof="1">
                <a:solidFill>
                  <a:schemeClr val="tx1"/>
                </a:solidFill>
              </a:rPr>
              <a:t>Node.js uses CommonJS</a:t>
            </a:r>
            <a:endParaRPr lang="en-US" sz="3000" b="1" noProof="1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992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4" grpId="0" animBg="1"/>
      <p:bldP spid="14" grpId="1" animBg="1"/>
      <p:bldP spid="15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RequireJS</a:t>
            </a:r>
          </a:p>
          <a:p>
            <a:pPr lvl="1"/>
            <a:r>
              <a:rPr lang="en-US" noProof="1"/>
              <a:t>Most popular for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browsers</a:t>
            </a:r>
          </a:p>
          <a:p>
            <a:pPr lvl="1"/>
            <a:r>
              <a:rPr lang="en-US" noProof="1"/>
              <a:t>Works with AMD format</a:t>
            </a:r>
          </a:p>
          <a:p>
            <a:pPr>
              <a:spcBef>
                <a:spcPts val="3600"/>
              </a:spcBef>
            </a:pP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SystemJS</a:t>
            </a:r>
          </a:p>
          <a:p>
            <a:pPr lvl="1"/>
            <a:r>
              <a:rPr lang="en-US" noProof="1"/>
              <a:t>Prefered on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server-side</a:t>
            </a:r>
            <a:r>
              <a:rPr lang="en-US" noProof="1"/>
              <a:t> implementations</a:t>
            </a:r>
          </a:p>
          <a:p>
            <a:pPr lvl="1"/>
            <a:r>
              <a:rPr lang="en-US" noProof="1"/>
              <a:t>Supports AMD, CommonJS, UMD, System.register</a:t>
            </a:r>
          </a:p>
          <a:p>
            <a:pPr lvl="1"/>
            <a:r>
              <a:rPr lang="en-US" noProof="1"/>
              <a:t>CommonJS is used by Node.js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Loaders</a:t>
            </a:r>
          </a:p>
        </p:txBody>
      </p:sp>
      <p:pic>
        <p:nvPicPr>
          <p:cNvPr id="5" name="Picture 6" descr="Резултат с изображение за requirej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212" y="1066800"/>
            <a:ext cx="1987875" cy="1987875"/>
          </a:xfrm>
          <a:prstGeom prst="roundRect">
            <a:avLst>
              <a:gd name="adj" fmla="val 50000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6" descr="http://lofjard.se/img/upload/commonj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3412" y="3581400"/>
            <a:ext cx="3411200" cy="1159808"/>
          </a:xfrm>
          <a:prstGeom prst="roundRect">
            <a:avLst>
              <a:gd name="adj" fmla="val 50000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7329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73300" y="4876800"/>
            <a:ext cx="9832319" cy="820600"/>
          </a:xfrm>
        </p:spPr>
        <p:txBody>
          <a:bodyPr/>
          <a:lstStyle/>
          <a:p>
            <a:r>
              <a:rPr lang="en-US" dirty="0"/>
              <a:t>AMD and </a:t>
            </a:r>
            <a:r>
              <a:rPr lang="en-US" noProof="1"/>
              <a:t>RequireJS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173300" y="5754968"/>
            <a:ext cx="9832319" cy="688256"/>
          </a:xfrm>
        </p:spPr>
        <p:txBody>
          <a:bodyPr/>
          <a:lstStyle/>
          <a:p>
            <a:r>
              <a:rPr lang="en-US" dirty="0"/>
              <a:t>Syntax and Configuration</a:t>
            </a:r>
          </a:p>
        </p:txBody>
      </p:sp>
      <p:pic>
        <p:nvPicPr>
          <p:cNvPr id="4" name="Picture 6" descr="Резултат с изображение за requirej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4234" y="1363629"/>
            <a:ext cx="2910448" cy="2910448"/>
          </a:xfrm>
          <a:prstGeom prst="roundRect">
            <a:avLst>
              <a:gd name="adj" fmla="val 50000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04212" y="1675524"/>
            <a:ext cx="2809874" cy="22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983" y="1675523"/>
            <a:ext cx="2809875" cy="22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184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AMD and </a:t>
            </a:r>
            <a:r>
              <a:rPr lang="en-US" noProof="1"/>
              <a:t>RequireJS</a:t>
            </a: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531812" y="2286000"/>
            <a:ext cx="11125200" cy="38294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define</a:t>
            </a:r>
            <a:r>
              <a:rPr lang="en-US" sz="2800" noProof="1">
                <a:solidFill>
                  <a:srgbClr val="FBEEDC"/>
                </a:solidFill>
              </a:rPr>
              <a:t>(['./player'], function(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player</a:t>
            </a:r>
            <a:r>
              <a:rPr lang="en-US" sz="2800" noProof="1">
                <a:solidFill>
                  <a:srgbClr val="FBEEDC"/>
                </a:solidFill>
              </a:rPr>
              <a:t>) {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console.log(`Starting game for ${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player</a:t>
            </a:r>
            <a:r>
              <a:rPr lang="en-US" sz="2800" noProof="1">
                <a:solidFill>
                  <a:srgbClr val="FBEEDC"/>
                </a:solidFill>
              </a:rPr>
              <a:t>.getName()}`);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function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calculateScore</a:t>
            </a:r>
            <a:r>
              <a:rPr lang="en-US" sz="2800" noProof="1">
                <a:solidFill>
                  <a:srgbClr val="FBEEDC"/>
                </a:solidFill>
              </a:rPr>
              <a:t>() {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  // calculate the score here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}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sz="2800" noProof="1">
                <a:solidFill>
                  <a:srgbClr val="FBEEDC"/>
                </a:solidFill>
              </a:rPr>
              <a:t> {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  calculateScore: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calculateScore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};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});</a:t>
            </a:r>
            <a:endParaRPr lang="en-US" sz="2800" noProof="1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836612" y="990600"/>
            <a:ext cx="2667000" cy="1186554"/>
          </a:xfrm>
          <a:prstGeom prst="wedgeRoundRectCallout">
            <a:avLst>
              <a:gd name="adj1" fmla="val 65710"/>
              <a:gd name="adj2" fmla="val 6208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noProof="1">
                <a:solidFill>
                  <a:srgbClr val="FFFFFF"/>
                </a:solidFill>
              </a:rPr>
              <a:t>External </a:t>
            </a:r>
            <a:r>
              <a:rPr lang="en-US" sz="3000" noProof="1">
                <a:solidFill>
                  <a:schemeClr val="tx2">
                    <a:lumMod val="75000"/>
                  </a:schemeClr>
                </a:solidFill>
              </a:rPr>
              <a:t>dependancies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040572" y="2362200"/>
            <a:ext cx="2362200" cy="436980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Rectangle 10"/>
          <p:cNvSpPr/>
          <p:nvPr/>
        </p:nvSpPr>
        <p:spPr>
          <a:xfrm>
            <a:off x="6484620" y="2362200"/>
            <a:ext cx="1255712" cy="436980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7393906" y="990600"/>
            <a:ext cx="4064457" cy="1122546"/>
          </a:xfrm>
          <a:prstGeom prst="wedgeRoundRectCallout">
            <a:avLst>
              <a:gd name="adj1" fmla="val -39580"/>
              <a:gd name="adj2" fmla="val 9498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noProof="1">
                <a:solidFill>
                  <a:schemeClr val="tx2">
                    <a:lumMod val="75000"/>
                  </a:schemeClr>
                </a:solidFill>
              </a:rPr>
              <a:t>Dependencies</a:t>
            </a:r>
            <a:r>
              <a:rPr lang="en-US" sz="3000" noProof="1">
                <a:solidFill>
                  <a:srgbClr val="FFFFFF"/>
                </a:solidFill>
              </a:rPr>
              <a:t> received as </a:t>
            </a:r>
            <a:r>
              <a:rPr lang="en-US" sz="3000" noProof="1">
                <a:solidFill>
                  <a:schemeClr val="tx2">
                    <a:lumMod val="75000"/>
                  </a:schemeClr>
                </a:solidFill>
              </a:rPr>
              <a:t>parameters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7932975" y="5105400"/>
            <a:ext cx="3525388" cy="674251"/>
          </a:xfrm>
          <a:prstGeom prst="wedgeRoundRectCallout">
            <a:avLst>
              <a:gd name="adj1" fmla="val -63059"/>
              <a:gd name="adj2" fmla="val -4307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noProof="1">
                <a:solidFill>
                  <a:schemeClr val="tx2">
                    <a:lumMod val="75000"/>
                  </a:schemeClr>
                </a:solidFill>
              </a:rPr>
              <a:t>Exported </a:t>
            </a:r>
            <a:r>
              <a:rPr lang="en-US" sz="3000" noProof="1">
                <a:solidFill>
                  <a:schemeClr val="tx1"/>
                </a:solidFill>
              </a:rPr>
              <a:t>members</a:t>
            </a:r>
            <a:endParaRPr lang="en-US" sz="3000" b="1" noProof="1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9955" y="4396740"/>
            <a:ext cx="6376637" cy="1242060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90518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</a:t>
            </a:r>
            <a:r>
              <a:rPr lang="en-US" noProof="1"/>
              <a:t>RequireJS</a:t>
            </a:r>
            <a:r>
              <a:rPr lang="en-US" dirty="0"/>
              <a:t> using WebStorm's terminal</a:t>
            </a:r>
          </a:p>
          <a:p>
            <a:pPr>
              <a:spcBef>
                <a:spcPts val="7200"/>
              </a:spcBef>
            </a:pPr>
            <a:r>
              <a:rPr lang="en-US" dirty="0"/>
              <a:t>Or download from </a:t>
            </a:r>
            <a:r>
              <a:rPr lang="en-US" dirty="0">
                <a:hlinkClick r:id="rId2"/>
              </a:rPr>
              <a:t>requirejs.org</a:t>
            </a:r>
            <a:endParaRPr lang="en-US" dirty="0"/>
          </a:p>
          <a:p>
            <a:r>
              <a:rPr lang="en-US" dirty="0"/>
              <a:t>Use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script</a:t>
            </a:r>
            <a:r>
              <a:rPr lang="en-US" dirty="0"/>
              <a:t> tag with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data-main</a:t>
            </a:r>
            <a:r>
              <a:rPr lang="en-US" dirty="0"/>
              <a:t> set to your app's path</a:t>
            </a:r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noProof="1"/>
              <a:t>RequireJS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2208212" y="1984526"/>
            <a:ext cx="7772400" cy="5547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ctr"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npm install --save requirejs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1522412" y="4114800"/>
            <a:ext cx="9144000" cy="137343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&lt;script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data-main</a:t>
            </a:r>
            <a:r>
              <a:rPr lang="en-US" sz="2800" noProof="1">
                <a:solidFill>
                  <a:srgbClr val="FBEEDC"/>
                </a:solidFill>
              </a:rPr>
              <a:t>="./app.js</a:t>
            </a:r>
            <a:r>
              <a:rPr lang="bg-BG" sz="2800" noProof="1">
                <a:solidFill>
                  <a:srgbClr val="FBEEDC"/>
                </a:solidFill>
              </a:rPr>
              <a:t>"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2800" noProof="1">
                <a:solidFill>
                  <a:srgbClr val="FBEEDC"/>
                </a:solidFill>
              </a:rPr>
              <a:t>="node_modules/requirejs/require.js"&gt;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&lt;/script&gt;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7236" y="5936648"/>
            <a:ext cx="10671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noProof="1"/>
              <a:t>Note: It's best if your project has 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package.json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noProof="1"/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3379743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026517" y="4586104"/>
            <a:ext cx="8125884" cy="820600"/>
          </a:xfrm>
        </p:spPr>
        <p:txBody>
          <a:bodyPr/>
          <a:lstStyle/>
          <a:p>
            <a:r>
              <a:rPr lang="en-US" noProof="1"/>
              <a:t>CommonJS</a:t>
            </a:r>
            <a:r>
              <a:rPr lang="en-US" dirty="0"/>
              <a:t> and System.js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2026517" y="5504464"/>
            <a:ext cx="8125884" cy="692873"/>
          </a:xfrm>
        </p:spPr>
        <p:txBody>
          <a:bodyPr/>
          <a:lstStyle/>
          <a:p>
            <a:r>
              <a:rPr lang="en-US" dirty="0"/>
              <a:t>Syntax and Configuration</a:t>
            </a:r>
          </a:p>
        </p:txBody>
      </p:sp>
      <p:pic>
        <p:nvPicPr>
          <p:cNvPr id="4" name="Picture 16" descr="http://lofjard.se/img/upload/commonj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104" y="2069271"/>
            <a:ext cx="5648708" cy="1920562"/>
          </a:xfrm>
          <a:prstGeom prst="roundRect">
            <a:avLst>
              <a:gd name="adj" fmla="val 50000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71543" flipH="1">
            <a:off x="8999538" y="1770231"/>
            <a:ext cx="2809874" cy="22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57521">
            <a:off x="455612" y="1770231"/>
            <a:ext cx="2809875" cy="22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65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CommonJS and SystemJS</a:t>
            </a: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531812" y="1524730"/>
            <a:ext cx="11125200" cy="34201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let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player</a:t>
            </a:r>
            <a:r>
              <a:rPr lang="en-US" sz="2800" noProof="1">
                <a:solidFill>
                  <a:srgbClr val="FBEEDC"/>
                </a:solidFill>
              </a:rPr>
              <a:t> =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require</a:t>
            </a:r>
            <a:r>
              <a:rPr lang="en-US" sz="2800" noProof="1">
                <a:solidFill>
                  <a:srgbClr val="FBEEDC"/>
                </a:solidFill>
              </a:rPr>
              <a:t>('./player.js');</a:t>
            </a:r>
          </a:p>
          <a:p>
            <a:pPr>
              <a:lnSpc>
                <a:spcPct val="95000"/>
              </a:lnSpc>
            </a:pPr>
            <a:endParaRPr lang="en-US" sz="2800" noProof="1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console.log(`Starting game for ${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player</a:t>
            </a:r>
            <a:r>
              <a:rPr lang="en-US" sz="2800" noProof="1">
                <a:solidFill>
                  <a:srgbClr val="FBEEDC"/>
                </a:solidFill>
              </a:rPr>
              <a:t>.getName()}`);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function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calculateScore</a:t>
            </a:r>
            <a:r>
              <a:rPr lang="en-US" sz="2800" noProof="1">
                <a:solidFill>
                  <a:srgbClr val="FBEEDC"/>
                </a:solidFill>
              </a:rPr>
              <a:t>() {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// calculate the score here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}</a:t>
            </a:r>
          </a:p>
          <a:p>
            <a:pPr>
              <a:lnSpc>
                <a:spcPct val="95000"/>
              </a:lnSpc>
            </a:pPr>
            <a:endParaRPr lang="en-US" sz="2800" noProof="1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exports.calculateScore =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calculateScore;</a:t>
            </a:r>
            <a:endParaRPr lang="en-US" sz="2800" noProof="1">
              <a:solidFill>
                <a:srgbClr val="FBEEDC"/>
              </a:solidFill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8585004" y="1201843"/>
            <a:ext cx="2971800" cy="970290"/>
          </a:xfrm>
          <a:prstGeom prst="wedgeRoundRectCallout">
            <a:avLst>
              <a:gd name="adj1" fmla="val -74818"/>
              <a:gd name="adj2" fmla="val 1566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noProof="1">
                <a:solidFill>
                  <a:srgbClr val="FFFFFF"/>
                </a:solidFill>
              </a:rPr>
              <a:t>External </a:t>
            </a:r>
            <a:r>
              <a:rPr lang="en-US" sz="3000" noProof="1">
                <a:solidFill>
                  <a:schemeClr val="tx2">
                    <a:lumMod val="75000"/>
                  </a:schemeClr>
                </a:solidFill>
              </a:rPr>
              <a:t>dependancies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60712" y="1576505"/>
            <a:ext cx="4533900" cy="436980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623252" y="4432723"/>
            <a:ext cx="7892098" cy="436980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7361497" y="3228282"/>
            <a:ext cx="2971800" cy="970290"/>
          </a:xfrm>
          <a:prstGeom prst="wedgeRoundRectCallout">
            <a:avLst>
              <a:gd name="adj1" fmla="val -72522"/>
              <a:gd name="adj2" fmla="val 6771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noProof="1">
                <a:solidFill>
                  <a:schemeClr val="tx2">
                    <a:lumMod val="75000"/>
                  </a:schemeClr>
                </a:solidFill>
              </a:rPr>
              <a:t>Exported </a:t>
            </a:r>
            <a:r>
              <a:rPr lang="en-US" sz="3000" noProof="1">
                <a:solidFill>
                  <a:schemeClr val="tx1"/>
                </a:solidFill>
              </a:rPr>
              <a:t>members</a:t>
            </a:r>
            <a:endParaRPr lang="en-US" sz="3000" b="1" noProof="1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 Placeholder 3"/>
          <p:cNvSpPr txBox="1">
            <a:spLocks/>
          </p:cNvSpPr>
          <p:nvPr/>
        </p:nvSpPr>
        <p:spPr>
          <a:xfrm>
            <a:off x="531812" y="5457566"/>
            <a:ext cx="11125200" cy="5547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// module.exports === exports</a:t>
            </a:r>
          </a:p>
        </p:txBody>
      </p:sp>
    </p:spTree>
    <p:extLst>
      <p:ext uri="{BB962C8B-B14F-4D97-AF65-F5344CB8AC3E}">
        <p14:creationId xmlns:p14="http://schemas.microsoft.com/office/powerpoint/2010/main" val="2141080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</a:t>
            </a:r>
            <a:r>
              <a:rPr lang="en-US" noProof="1"/>
              <a:t>SystemJS</a:t>
            </a:r>
            <a:r>
              <a:rPr lang="en-US" dirty="0"/>
              <a:t> using WebStorm's terminal</a:t>
            </a:r>
          </a:p>
          <a:p>
            <a:pPr>
              <a:spcBef>
                <a:spcPts val="10800"/>
              </a:spcBef>
            </a:pPr>
            <a:r>
              <a:rPr lang="en-US" dirty="0"/>
              <a:t>You can find documentation at </a:t>
            </a:r>
            <a:r>
              <a:rPr lang="en-US" noProof="1">
                <a:hlinkClick r:id="rId2"/>
              </a:rPr>
              <a:t>SystemJS' github</a:t>
            </a:r>
            <a:endParaRPr lang="en-US" noProof="1"/>
          </a:p>
          <a:p>
            <a:pPr>
              <a:spcBef>
                <a:spcPts val="4200"/>
              </a:spcBef>
            </a:pPr>
            <a:r>
              <a:rPr lang="en-US" noProof="1"/>
              <a:t>Node.js supports CommonJS </a:t>
            </a:r>
            <a:r>
              <a:rPr lang="en-US" dirty="0"/>
              <a:t>format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natively</a:t>
            </a:r>
            <a:r>
              <a:rPr lang="en-US" dirty="0"/>
              <a:t> – you don't need to download anything if you're writing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node module</a:t>
            </a:r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noProof="1"/>
              <a:t>SystemJS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2206624" y="2133600"/>
            <a:ext cx="7772400" cy="5547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ctr"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npm install --save systemjs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7236" y="5936648"/>
            <a:ext cx="10671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noProof="1"/>
              <a:t>Note: It's best if your project has 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package.json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noProof="1"/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1255311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Modular Code in JS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Formats and Loaders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Native Syntax in ES6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noProof="1"/>
              <a:t>Transpilers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73200" y="1270279"/>
            <a:ext cx="2045212" cy="204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212" y="1486376"/>
            <a:ext cx="3574938" cy="46096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2647" y="3968983"/>
            <a:ext cx="1760965" cy="176096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97262">
            <a:off x="10150719" y="1364121"/>
            <a:ext cx="1211868" cy="121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Load the library in your host HTML</a:t>
            </a:r>
          </a:p>
          <a:p>
            <a:pPr>
              <a:spcBef>
                <a:spcPts val="11400"/>
              </a:spcBef>
            </a:pPr>
            <a:r>
              <a:rPr lang="en-US" dirty="0"/>
              <a:t>Configure and load your app's path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</a:t>
            </a:r>
            <a:r>
              <a:rPr lang="en-US" noProof="1"/>
              <a:t>SystemJS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849424" y="2007708"/>
            <a:ext cx="10486800" cy="964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&lt;script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2800" noProof="1">
                <a:solidFill>
                  <a:srgbClr val="FBEEDC"/>
                </a:solidFill>
              </a:rPr>
              <a:t>="node_modules/systemjs/dist/system.js"&gt;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&lt;/script&gt;</a:t>
            </a: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849424" y="4267200"/>
            <a:ext cx="10486800" cy="178277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&lt;script&gt;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System.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config</a:t>
            </a:r>
            <a:r>
              <a:rPr lang="en-US" sz="2800" noProof="1">
                <a:solidFill>
                  <a:srgbClr val="FBEEDC"/>
                </a:solidFill>
              </a:rPr>
              <a:t>({ meta: { format: '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cjs</a:t>
            </a:r>
            <a:r>
              <a:rPr lang="en-US" sz="2800" noProof="1">
                <a:solidFill>
                  <a:srgbClr val="FBEEDC"/>
                </a:solidFill>
              </a:rPr>
              <a:t>' } });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System.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import</a:t>
            </a:r>
            <a:r>
              <a:rPr lang="en-US" sz="2800" noProof="1">
                <a:solidFill>
                  <a:srgbClr val="FBEEDC"/>
                </a:solidFill>
              </a:rPr>
              <a:t>('./app.js</a:t>
            </a:r>
            <a:r>
              <a:rPr lang="bg-BG" sz="2800" noProof="1">
                <a:solidFill>
                  <a:srgbClr val="FBEEDC"/>
                </a:solidFill>
              </a:rPr>
              <a:t>');</a:t>
            </a:r>
          </a:p>
          <a:p>
            <a:pPr>
              <a:lnSpc>
                <a:spcPct val="95000"/>
              </a:lnSpc>
            </a:pPr>
            <a:r>
              <a:rPr lang="bg-BG" sz="2800" noProof="1">
                <a:solidFill>
                  <a:srgbClr val="FBEEDC"/>
                </a:solidFill>
              </a:rPr>
              <a:t>&lt;/</a:t>
            </a:r>
            <a:r>
              <a:rPr lang="en-US" sz="2800" noProof="1">
                <a:solidFill>
                  <a:srgbClr val="FBEEDC"/>
                </a:solidFill>
              </a:rPr>
              <a:t>script&gt;</a:t>
            </a:r>
          </a:p>
        </p:txBody>
      </p:sp>
    </p:spTree>
    <p:extLst>
      <p:ext uri="{BB962C8B-B14F-4D97-AF65-F5344CB8AC3E}">
        <p14:creationId xmlns:p14="http://schemas.microsoft.com/office/powerpoint/2010/main" val="428293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73300" y="4800600"/>
            <a:ext cx="9832319" cy="820600"/>
          </a:xfrm>
        </p:spPr>
        <p:txBody>
          <a:bodyPr/>
          <a:lstStyle/>
          <a:p>
            <a:r>
              <a:rPr lang="en-US" dirty="0"/>
              <a:t>ES6 (Harmony) Modules</a:t>
            </a:r>
            <a:endParaRPr lang="en-US" noProof="1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173300" y="5754968"/>
            <a:ext cx="9832319" cy="688256"/>
          </a:xfrm>
        </p:spPr>
        <p:txBody>
          <a:bodyPr/>
          <a:lstStyle/>
          <a:p>
            <a:r>
              <a:rPr lang="en-US" dirty="0"/>
              <a:t>Syntax and Configuration</a:t>
            </a:r>
          </a:p>
        </p:txBody>
      </p:sp>
      <p:pic>
        <p:nvPicPr>
          <p:cNvPr id="8194" name="Picture 2" descr="Резултат с изображение за ecmascript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612" y="762000"/>
            <a:ext cx="5541818" cy="3550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052" y="1828800"/>
            <a:ext cx="3038475" cy="2472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 rot="21324852">
            <a:off x="3639410" y="2457839"/>
            <a:ext cx="2425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spc="50" dirty="0">
                <a:ln w="19050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modules</a:t>
            </a:r>
          </a:p>
        </p:txBody>
      </p:sp>
      <p:pic>
        <p:nvPicPr>
          <p:cNvPr id="8196" name="Picture 4" descr="http://icdn.pro/images/fr/b/o/boites-des-modules-icone-4080-9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9412" y="632419"/>
            <a:ext cx="1781907" cy="1781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42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similar</a:t>
            </a:r>
            <a:r>
              <a:rPr lang="en-US" dirty="0"/>
              <a:t> to module formats</a:t>
            </a:r>
          </a:p>
          <a:p>
            <a:pPr lvl="1"/>
            <a:r>
              <a:rPr lang="en-US" dirty="0"/>
              <a:t>Dependency management</a:t>
            </a:r>
          </a:p>
          <a:p>
            <a:pPr lvl="1"/>
            <a:r>
              <a:rPr lang="en-US" dirty="0"/>
              <a:t>Hide from scope and expose </a:t>
            </a:r>
            <a:r>
              <a:rPr lang="en-US" dirty="0" smtClean="0"/>
              <a:t>explicitly</a:t>
            </a:r>
          </a:p>
          <a:p>
            <a:pPr lvl="1"/>
            <a:r>
              <a:rPr lang="en-US" dirty="0" smtClean="0"/>
              <a:t>Used from Angular, React</a:t>
            </a:r>
            <a:r>
              <a:rPr lang="en-US" smtClean="0"/>
              <a:t>, Ember</a:t>
            </a:r>
            <a:endParaRPr lang="en-US" dirty="0"/>
          </a:p>
          <a:p>
            <a:pPr>
              <a:spcBef>
                <a:spcPts val="3600"/>
              </a:spcBef>
            </a:pPr>
            <a:r>
              <a:rPr lang="en-US" dirty="0"/>
              <a:t>Some major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differences</a:t>
            </a:r>
          </a:p>
          <a:p>
            <a:pPr lvl="1"/>
            <a:r>
              <a:rPr lang="en-US" dirty="0" smtClean="0"/>
              <a:t>Cleaner syntax</a:t>
            </a:r>
          </a:p>
          <a:p>
            <a:pPr lvl="1"/>
            <a:r>
              <a:rPr lang="en-US" dirty="0" smtClean="0"/>
              <a:t>Slightly better performance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ES6 Native Modules</a:t>
            </a:r>
          </a:p>
        </p:txBody>
      </p:sp>
      <p:pic>
        <p:nvPicPr>
          <p:cNvPr id="8" name="Picture 2" descr="Резултат с изображение за ecmascript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076" y="3747347"/>
            <a:ext cx="3785136" cy="2424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916" y="4389456"/>
            <a:ext cx="2282851" cy="1857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 rot="21324852">
            <a:off x="7848541" y="4804542"/>
            <a:ext cx="18806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50" dirty="0">
                <a:ln w="19050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modules</a:t>
            </a:r>
          </a:p>
        </p:txBody>
      </p:sp>
    </p:spTree>
    <p:extLst>
      <p:ext uri="{BB962C8B-B14F-4D97-AF65-F5344CB8AC3E}">
        <p14:creationId xmlns:p14="http://schemas.microsoft.com/office/powerpoint/2010/main" val="3999953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export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expose public API</a:t>
            </a:r>
          </a:p>
          <a:p>
            <a:pPr>
              <a:spcBef>
                <a:spcPts val="10200"/>
              </a:spcBef>
            </a:pPr>
            <a:r>
              <a:rPr lang="en-US" dirty="0">
                <a:sym typeface="Wingdings" panose="05000000000000000000" pitchFamily="2" charset="2"/>
              </a:rPr>
              <a:t>You can export multiple members</a:t>
            </a:r>
          </a:p>
          <a:p>
            <a:pPr>
              <a:spcBef>
                <a:spcPts val="7800"/>
              </a:spcBef>
            </a:pPr>
            <a:r>
              <a:rPr lang="en-US" dirty="0">
                <a:sym typeface="Wingdings" panose="05000000000000000000" pitchFamily="2" charset="2"/>
              </a:rPr>
              <a:t>Default exports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imported</a:t>
            </a:r>
            <a:r>
              <a:rPr lang="en-US" dirty="0">
                <a:sym typeface="Wingdings" panose="05000000000000000000" pitchFamily="2" charset="2"/>
              </a:rPr>
              <a:t> without a name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ES6 Export Syntax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909636" y="1927213"/>
            <a:ext cx="10366376" cy="964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export</a:t>
            </a:r>
            <a:r>
              <a:rPr lang="en-US" sz="2800" noProof="1">
                <a:solidFill>
                  <a:srgbClr val="FBEEDC"/>
                </a:solidFill>
              </a:rPr>
              <a:t> function updateScoreboard(newResult) { … }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export</a:t>
            </a:r>
            <a:r>
              <a:rPr lang="en-US" sz="2800" noProof="1">
                <a:solidFill>
                  <a:srgbClr val="FBEEDC"/>
                </a:solidFill>
              </a:rPr>
              <a:t> let homeTeam = 'Tigers';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909185" y="3920376"/>
            <a:ext cx="10366376" cy="5547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export</a:t>
            </a:r>
            <a:r>
              <a:rPr lang="en-US" sz="2800" noProof="1">
                <a:solidFill>
                  <a:srgbClr val="FBEEDC"/>
                </a:solidFill>
              </a:rPr>
              <a:t> { addResult, homeTeam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as</a:t>
            </a:r>
            <a:r>
              <a:rPr lang="en-US" sz="2800" noProof="1">
                <a:solidFill>
                  <a:srgbClr val="FBEEDC"/>
                </a:solidFill>
              </a:rPr>
              <a:t> host };</a:t>
            </a: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909636" y="5504196"/>
            <a:ext cx="10366376" cy="5547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export</a:t>
            </a:r>
            <a:r>
              <a:rPr lang="en-US" sz="2800" noProof="1">
                <a:solidFill>
                  <a:srgbClr val="FBEEDC"/>
                </a:solidFill>
              </a:rPr>
              <a:t>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default</a:t>
            </a:r>
            <a:r>
              <a:rPr lang="en-US" sz="2800" noProof="1">
                <a:solidFill>
                  <a:srgbClr val="FBEEDC"/>
                </a:solidFill>
              </a:rPr>
              <a:t> function addResult(newResult) { … }</a:t>
            </a:r>
          </a:p>
        </p:txBody>
      </p:sp>
    </p:spTree>
    <p:extLst>
      <p:ext uri="{BB962C8B-B14F-4D97-AF65-F5344CB8AC3E}">
        <p14:creationId xmlns:p14="http://schemas.microsoft.com/office/powerpoint/2010/main" val="1359616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import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load dependency</a:t>
            </a:r>
          </a:p>
          <a:p>
            <a:pPr>
              <a:spcBef>
                <a:spcPts val="9000"/>
              </a:spcBef>
            </a:pPr>
            <a:r>
              <a:rPr lang="en-US" dirty="0">
                <a:sym typeface="Wingdings" panose="05000000000000000000" pitchFamily="2" charset="2"/>
              </a:rPr>
              <a:t>Import specific members</a:t>
            </a:r>
          </a:p>
          <a:p>
            <a:pPr>
              <a:spcBef>
                <a:spcPts val="9000"/>
              </a:spcBef>
            </a:pPr>
            <a:r>
              <a:rPr lang="en-US" dirty="0">
                <a:sym typeface="Wingdings" panose="05000000000000000000" pitchFamily="2" charset="2"/>
              </a:rPr>
              <a:t>Import default member by specifying alias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ES6 Import Syntax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757236" y="1887968"/>
            <a:ext cx="10671176" cy="964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import * as </a:t>
            </a:r>
            <a:r>
              <a:rPr lang="en-US" sz="2800" noProof="1">
                <a:solidFill>
                  <a:srgbClr val="FBEEDC"/>
                </a:solidFill>
              </a:rPr>
              <a:t>scoreboard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from</a:t>
            </a:r>
            <a:r>
              <a:rPr lang="en-US" sz="2800" noProof="1">
                <a:solidFill>
                  <a:srgbClr val="FBEEDC"/>
                </a:solidFill>
              </a:rPr>
              <a:t> './scoreboard.js';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scoreboard.updateScore();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// call from module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756334" y="3634533"/>
            <a:ext cx="10672078" cy="964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import</a:t>
            </a:r>
            <a:r>
              <a:rPr lang="en-US" sz="2800" noProof="1">
                <a:solidFill>
                  <a:srgbClr val="FBEEDC"/>
                </a:solidFill>
              </a:rPr>
              <a:t> {addResult, homeTeam}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from</a:t>
            </a:r>
            <a:r>
              <a:rPr lang="en-US" sz="2800" noProof="1">
                <a:solidFill>
                  <a:srgbClr val="FBEEDC"/>
                </a:solidFill>
              </a:rPr>
              <a:t> './scoreboard.js';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addResult();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// call directly by name</a:t>
            </a: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57236" y="5381099"/>
            <a:ext cx="10671176" cy="964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import</a:t>
            </a:r>
            <a:r>
              <a:rPr lang="en-US" sz="2800" noProof="1">
                <a:solidFill>
                  <a:srgbClr val="FBEEDC"/>
                </a:solidFill>
              </a:rPr>
              <a:t> addResult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from</a:t>
            </a:r>
            <a:r>
              <a:rPr lang="en-US" sz="2800" noProof="1">
                <a:solidFill>
                  <a:srgbClr val="FBEEDC"/>
                </a:solidFill>
              </a:rPr>
              <a:t> './scoreboard.js';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addResult();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// call directly by name</a:t>
            </a:r>
          </a:p>
        </p:txBody>
      </p:sp>
    </p:spTree>
    <p:extLst>
      <p:ext uri="{BB962C8B-B14F-4D97-AF65-F5344CB8AC3E}">
        <p14:creationId xmlns:p14="http://schemas.microsoft.com/office/powerpoint/2010/main" val="1361493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73300" y="4876800"/>
            <a:ext cx="9832319" cy="820600"/>
          </a:xfrm>
        </p:spPr>
        <p:txBody>
          <a:bodyPr/>
          <a:lstStyle/>
          <a:p>
            <a:r>
              <a:rPr lang="en-US" noProof="1"/>
              <a:t>Transpilers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173300" y="5732640"/>
            <a:ext cx="9832319" cy="688256"/>
          </a:xfrm>
        </p:spPr>
        <p:txBody>
          <a:bodyPr/>
          <a:lstStyle/>
          <a:p>
            <a:r>
              <a:rPr lang="en-US" dirty="0"/>
              <a:t>Using Babel to </a:t>
            </a:r>
            <a:r>
              <a:rPr lang="en-US" noProof="1"/>
              <a:t>Transpile</a:t>
            </a:r>
            <a:r>
              <a:rPr lang="en-US" dirty="0"/>
              <a:t> ES6 Modules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5170" y="701283"/>
            <a:ext cx="6078482" cy="4212153"/>
          </a:xfrm>
          <a:prstGeom prst="roundRect">
            <a:avLst>
              <a:gd name="adj" fmla="val 21438"/>
            </a:avLst>
          </a:prstGeom>
          <a:effectLst>
            <a:softEdge rad="317500"/>
          </a:effectLst>
        </p:spPr>
      </p:pic>
      <p:pic>
        <p:nvPicPr>
          <p:cNvPr id="8" name="Picture 4" descr="Резултат с изображение за babel js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2" y="2177948"/>
            <a:ext cx="3314030" cy="1486270"/>
          </a:xfrm>
          <a:prstGeom prst="roundRect">
            <a:avLst>
              <a:gd name="adj" fmla="val 6540"/>
            </a:avLst>
          </a:prstGeom>
          <a:noFill/>
          <a:scene3d>
            <a:camera prst="perspectiveContrastingRightFacing" fov="3000000">
              <a:rot lat="155191" lon="19814087" rev="390956"/>
            </a:camera>
            <a:lightRig rig="threePt" dir="t"/>
          </a:scene3d>
          <a:sp3d>
            <a:bevelT w="114300" prst="hardEdge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Резултат с изображение за traceur js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037512" y="1892959"/>
            <a:ext cx="3162300" cy="1828800"/>
          </a:xfrm>
          <a:prstGeom prst="roundRect">
            <a:avLst>
              <a:gd name="adj" fmla="val 6540"/>
            </a:avLst>
          </a:prstGeom>
          <a:noFill/>
          <a:scene3d>
            <a:camera prst="perspectiveHeroicExtremeLeftFacing" fov="600000">
              <a:rot lat="21216109" lon="915769" rev="21298189"/>
            </a:camera>
            <a:lightRig rig="threePt" dir="t"/>
          </a:scene3d>
          <a:sp3d>
            <a:bevelT w="114300" prst="hardEdge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974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Transpilers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convert source code </a:t>
            </a:r>
            <a:r>
              <a:rPr lang="en-US" dirty="0"/>
              <a:t>from one language to another</a:t>
            </a:r>
          </a:p>
          <a:p>
            <a:pPr lvl="1"/>
            <a:r>
              <a:rPr lang="en-US" dirty="0"/>
              <a:t>Or from one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version</a:t>
            </a:r>
            <a:r>
              <a:rPr lang="en-US" dirty="0"/>
              <a:t> to another of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same language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with </a:t>
            </a:r>
            <a:r>
              <a:rPr lang="en-US" noProof="1"/>
              <a:t>Transpilers</a:t>
            </a:r>
          </a:p>
        </p:txBody>
      </p:sp>
      <p:sp>
        <p:nvSpPr>
          <p:cNvPr id="6" name="Rectangle 5"/>
          <p:cNvSpPr/>
          <p:nvPr/>
        </p:nvSpPr>
        <p:spPr>
          <a:xfrm>
            <a:off x="1428212" y="3733800"/>
            <a:ext cx="1872000" cy="18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ES6</a:t>
            </a:r>
          </a:p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6524099" y="3733800"/>
            <a:ext cx="1872000" cy="1872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AMD, </a:t>
            </a:r>
            <a:r>
              <a:rPr lang="en-US" sz="28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CommonJS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etc.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3790412" y="3548400"/>
            <a:ext cx="2242800" cy="2242800"/>
            <a:chOff x="3790412" y="3548400"/>
            <a:chExt cx="2242800" cy="2242800"/>
          </a:xfrm>
        </p:grpSpPr>
        <p:sp>
          <p:nvSpPr>
            <p:cNvPr id="2" name="Diamond 1"/>
            <p:cNvSpPr/>
            <p:nvPr/>
          </p:nvSpPr>
          <p:spPr>
            <a:xfrm>
              <a:off x="3790412" y="3548400"/>
              <a:ext cx="2242800" cy="2242800"/>
            </a:xfrm>
            <a:prstGeom prst="diamond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4035512" y="4408190"/>
              <a:ext cx="1752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Transpiler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3575183" y="2762307"/>
            <a:ext cx="2673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Development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8888612" y="3733800"/>
            <a:ext cx="1872000" cy="1872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RequireJS, SystemJS, etc.</a:t>
            </a:r>
          </a:p>
        </p:txBody>
      </p:sp>
      <p:cxnSp>
        <p:nvCxnSpPr>
          <p:cNvPr id="13" name="Straight Connector 12"/>
          <p:cNvCxnSpPr>
            <a:stCxn id="6" idx="3"/>
            <a:endCxn id="2" idx="1"/>
          </p:cNvCxnSpPr>
          <p:nvPr/>
        </p:nvCxnSpPr>
        <p:spPr>
          <a:xfrm>
            <a:off x="3300212" y="4669800"/>
            <a:ext cx="490200" cy="0"/>
          </a:xfrm>
          <a:prstGeom prst="line">
            <a:avLst/>
          </a:prstGeom>
          <a:solidFill>
            <a:srgbClr val="F0A22E">
              <a:alpha val="25098"/>
            </a:srgbClr>
          </a:solidFill>
          <a:ln w="57150">
            <a:solidFill>
              <a:srgbClr val="F3CD60"/>
            </a:solidFill>
            <a:prstDash val="soli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Straight Connector 14"/>
          <p:cNvCxnSpPr>
            <a:stCxn id="2" idx="3"/>
            <a:endCxn id="7" idx="1"/>
          </p:cNvCxnSpPr>
          <p:nvPr/>
        </p:nvCxnSpPr>
        <p:spPr>
          <a:xfrm>
            <a:off x="6033212" y="4669800"/>
            <a:ext cx="490887" cy="0"/>
          </a:xfrm>
          <a:prstGeom prst="line">
            <a:avLst/>
          </a:prstGeom>
          <a:solidFill>
            <a:srgbClr val="F0A22E">
              <a:alpha val="25098"/>
            </a:srgbClr>
          </a:solidFill>
          <a:ln w="57150">
            <a:solidFill>
              <a:srgbClr val="F3CD60"/>
            </a:solidFill>
            <a:prstDash val="soli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/>
          <p:cNvCxnSpPr>
            <a:stCxn id="7" idx="3"/>
            <a:endCxn id="8" idx="1"/>
          </p:cNvCxnSpPr>
          <p:nvPr/>
        </p:nvCxnSpPr>
        <p:spPr>
          <a:xfrm>
            <a:off x="8396099" y="4669800"/>
            <a:ext cx="492513" cy="0"/>
          </a:xfrm>
          <a:prstGeom prst="line">
            <a:avLst/>
          </a:prstGeom>
          <a:solidFill>
            <a:srgbClr val="F0A22E">
              <a:alpha val="25098"/>
            </a:srgbClr>
          </a:solidFill>
          <a:ln w="57150">
            <a:solidFill>
              <a:srgbClr val="F3CD60"/>
            </a:solidFill>
            <a:prstDash val="soli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Rectangle: Rounded Corners 18"/>
          <p:cNvSpPr/>
          <p:nvPr/>
        </p:nvSpPr>
        <p:spPr>
          <a:xfrm>
            <a:off x="1217612" y="3429000"/>
            <a:ext cx="7315200" cy="2514600"/>
          </a:xfrm>
          <a:prstGeom prst="roundRect">
            <a:avLst/>
          </a:prstGeom>
          <a:noFill/>
          <a:ln w="762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1" name="Rectangle: Rounded Corners 20"/>
          <p:cNvSpPr/>
          <p:nvPr/>
        </p:nvSpPr>
        <p:spPr>
          <a:xfrm>
            <a:off x="6248441" y="3429000"/>
            <a:ext cx="4849446" cy="2514600"/>
          </a:xfrm>
          <a:prstGeom prst="roundRect">
            <a:avLst/>
          </a:prstGeom>
          <a:noFill/>
          <a:ln w="762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2" name="TextBox 21"/>
          <p:cNvSpPr txBox="1"/>
          <p:nvPr/>
        </p:nvSpPr>
        <p:spPr>
          <a:xfrm>
            <a:off x="7305726" y="2762307"/>
            <a:ext cx="2673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Runtime</a:t>
            </a:r>
          </a:p>
        </p:txBody>
      </p:sp>
      <p:sp>
        <p:nvSpPr>
          <p:cNvPr id="2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751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0" grpId="0"/>
      <p:bldP spid="20" grpId="1"/>
      <p:bldP spid="8" grpId="0" animBg="1"/>
      <p:bldP spid="19" grpId="0" animBg="1"/>
      <p:bldP spid="19" grpId="1" animBg="1"/>
      <p:bldP spid="21" grpId="0" animBg="1"/>
      <p:bldP spid="2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Babel allows us to use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latest</a:t>
            </a:r>
            <a:r>
              <a:rPr lang="en-US" dirty="0"/>
              <a:t> JS features in today's browsers</a:t>
            </a:r>
          </a:p>
          <a:p>
            <a:pPr lvl="1"/>
            <a:r>
              <a:rPr lang="en-US" dirty="0"/>
              <a:t>Creates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clean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readable</a:t>
            </a:r>
            <a:r>
              <a:rPr lang="en-US" dirty="0"/>
              <a:t> code</a:t>
            </a:r>
          </a:p>
          <a:p>
            <a:pPr lvl="1"/>
            <a:r>
              <a:rPr lang="en-US" dirty="0"/>
              <a:t>Integrates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seamlessly</a:t>
            </a:r>
            <a:r>
              <a:rPr lang="en-US" dirty="0"/>
              <a:t> into WebStorm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Transpiling</a:t>
            </a:r>
            <a:r>
              <a:rPr lang="en-US" dirty="0"/>
              <a:t> with Babel</a:t>
            </a:r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500913" y="3418337"/>
            <a:ext cx="11186999" cy="2601463"/>
            <a:chOff x="500913" y="3418337"/>
            <a:chExt cx="11186999" cy="2601463"/>
          </a:xfrm>
        </p:grpSpPr>
        <p:sp>
          <p:nvSpPr>
            <p:cNvPr id="7" name="Text Placeholder 3"/>
            <p:cNvSpPr txBox="1">
              <a:spLocks/>
            </p:cNvSpPr>
            <p:nvPr/>
          </p:nvSpPr>
          <p:spPr>
            <a:xfrm>
              <a:off x="500913" y="4120067"/>
              <a:ext cx="5029200" cy="1198002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44000" tIns="72000" rIns="144000" bIns="72000">
              <a:spAutoFit/>
            </a:bodyPr>
            <a:lstStyle>
              <a:lvl1pPr indent="0" fontAlgn="base">
                <a:spcBef>
                  <a:spcPts val="0"/>
                </a:spcBef>
                <a:spcAft>
                  <a:spcPct val="0"/>
                </a:spcAft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buFont typeface="Wingdings 2" pitchFamily="18" charset="2"/>
                <a:buNone/>
                <a:defRPr lang="en-US" sz="2000" b="1" smtClean="0">
                  <a:solidFill>
                    <a:srgbClr val="8CF4F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marL="630238" indent="-273050" fontAlgn="base">
                <a:spcBef>
                  <a:spcPct val="20000"/>
                </a:spcBef>
                <a:spcAft>
                  <a:spcPct val="0"/>
                </a:spcAft>
                <a:buClr>
                  <a:schemeClr val="accent2">
                    <a:lumMod val="60000"/>
                    <a:lumOff val="40000"/>
                  </a:schemeClr>
                </a:buClr>
                <a:buFont typeface="Wingdings 2" pitchFamily="18" charset="2"/>
                <a:buChar char=""/>
                <a:defRPr sz="3000" b="1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defRPr>
              </a:lvl2pPr>
              <a:lvl3pPr marL="922338" indent="-273050" fontAlgn="base">
                <a:spcBef>
                  <a:spcPct val="20000"/>
                </a:spcBef>
                <a:spcAft>
                  <a:spcPct val="0"/>
                </a:spcAft>
                <a:buClr>
                  <a:schemeClr val="tx1">
                    <a:lumMod val="50000"/>
                  </a:schemeClr>
                </a:buClr>
                <a:buFont typeface="Wingdings 2" pitchFamily="18" charset="2"/>
                <a:buChar char=""/>
                <a:defRPr sz="2800" b="1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defRPr>
              </a:lvl3pPr>
              <a:lvl4pPr marL="1187450" indent="-228600" fontAlgn="base">
                <a:spcBef>
                  <a:spcPct val="20000"/>
                </a:spcBef>
                <a:spcAft>
                  <a:spcPct val="0"/>
                </a:spcAft>
                <a:buClr>
                  <a:srgbClr val="F8BD52"/>
                </a:buClr>
                <a:buFont typeface="Wingdings 2" pitchFamily="18" charset="2"/>
                <a:buChar char=""/>
                <a:defRPr sz="2600" b="1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defRPr>
              </a:lvl4pPr>
              <a:lvl5pPr marL="1425575" indent="-228600" fontAlgn="base">
                <a:spcBef>
                  <a:spcPct val="20000"/>
                </a:spcBef>
                <a:spcAft>
                  <a:spcPct val="0"/>
                </a:spcAft>
                <a:buClr>
                  <a:srgbClr val="46A6BD"/>
                </a:buClr>
                <a:buFont typeface="Wingdings 2" pitchFamily="18" charset="2"/>
                <a:buChar char=""/>
                <a:defRPr sz="2400" b="1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defRPr>
              </a:lvl5pPr>
              <a:lvl6pPr marL="1673352" indent="-228600">
                <a:spcBef>
                  <a:spcPct val="20000"/>
                </a:spcBef>
                <a:buClr>
                  <a:schemeClr val="accent6"/>
                </a:buClr>
                <a:buFont typeface="Wingdings 2"/>
                <a:buChar char=""/>
              </a:lvl6pPr>
              <a:lvl7pPr marL="1911096" indent="-228600">
                <a:spcBef>
                  <a:spcPct val="20000"/>
                </a:spcBef>
                <a:buClr>
                  <a:schemeClr val="tx2"/>
                </a:buClr>
                <a:buFont typeface="Wingdings 2"/>
                <a:buChar char=""/>
                <a:defRPr sz="1600"/>
              </a:lvl7pPr>
              <a:lvl8pPr marL="2121408" indent="-182880">
                <a:spcBef>
                  <a:spcPct val="20000"/>
                </a:spcBef>
                <a:buClr>
                  <a:schemeClr val="tx2"/>
                </a:buClr>
                <a:buFont typeface="Wingdings 2"/>
                <a:buChar char=""/>
                <a:defRPr sz="1400"/>
              </a:lvl8pPr>
              <a:lvl9pPr marL="2322576" indent="-182880">
                <a:spcBef>
                  <a:spcPct val="20000"/>
                </a:spcBef>
                <a:buClr>
                  <a:schemeClr val="tx2"/>
                </a:buClr>
                <a:buFont typeface="Wingdings 2"/>
                <a:buChar char=""/>
                <a:defRPr sz="1400"/>
              </a:lvl9pPr>
            </a:lstStyle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chemeClr val="tx2">
                      <a:lumMod val="75000"/>
                    </a:schemeClr>
                  </a:solidFill>
                </a:rPr>
                <a:t>export</a:t>
              </a:r>
              <a:r>
                <a:rPr lang="en-US" sz="2400" noProof="1">
                  <a:solidFill>
                    <a:srgbClr val="FBEEDC"/>
                  </a:solidFill>
                </a:rPr>
                <a:t> function </a:t>
              </a:r>
              <a:r>
                <a:rPr lang="en-US" sz="2400" noProof="1">
                  <a:solidFill>
                    <a:schemeClr val="tx2">
                      <a:lumMod val="75000"/>
                    </a:schemeClr>
                  </a:solidFill>
                </a:rPr>
                <a:t>getScore</a:t>
              </a:r>
              <a:r>
                <a:rPr lang="en-US" sz="2400" noProof="1">
                  <a:solidFill>
                    <a:srgbClr val="FBEEDC"/>
                  </a:solidFill>
                </a:rPr>
                <a:t>() {</a:t>
              </a:r>
            </a:p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rgbClr val="FBEEDC"/>
                  </a:solidFill>
                </a:rPr>
                <a:t>  </a:t>
              </a:r>
              <a:r>
                <a:rPr lang="en-US" sz="2400" noProof="1">
                  <a:solidFill>
                    <a:schemeClr val="tx2">
                      <a:lumMod val="75000"/>
                    </a:schemeClr>
                  </a:solidFill>
                </a:rPr>
                <a:t>// get score</a:t>
              </a:r>
            </a:p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rgbClr val="FBEEDC"/>
                  </a:solidFill>
                </a:rPr>
                <a:t>}</a:t>
              </a:r>
            </a:p>
          </p:txBody>
        </p:sp>
        <p:sp>
          <p:nvSpPr>
            <p:cNvPr id="8" name="Text Placeholder 3"/>
            <p:cNvSpPr txBox="1">
              <a:spLocks/>
            </p:cNvSpPr>
            <p:nvPr/>
          </p:nvSpPr>
          <p:spPr>
            <a:xfrm>
              <a:off x="6176312" y="3418337"/>
              <a:ext cx="5511600" cy="260146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44000" tIns="72000" rIns="144000" bIns="72000">
              <a:spAutoFit/>
            </a:bodyPr>
            <a:lstStyle>
              <a:lvl1pPr indent="0" fontAlgn="base">
                <a:spcBef>
                  <a:spcPts val="0"/>
                </a:spcBef>
                <a:spcAft>
                  <a:spcPct val="0"/>
                </a:spcAft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buFont typeface="Wingdings 2" pitchFamily="18" charset="2"/>
                <a:buNone/>
                <a:defRPr lang="en-US" sz="2000" b="1" smtClean="0">
                  <a:solidFill>
                    <a:srgbClr val="8CF4F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marL="630238" indent="-273050" fontAlgn="base">
                <a:spcBef>
                  <a:spcPct val="20000"/>
                </a:spcBef>
                <a:spcAft>
                  <a:spcPct val="0"/>
                </a:spcAft>
                <a:buClr>
                  <a:schemeClr val="accent2">
                    <a:lumMod val="60000"/>
                    <a:lumOff val="40000"/>
                  </a:schemeClr>
                </a:buClr>
                <a:buFont typeface="Wingdings 2" pitchFamily="18" charset="2"/>
                <a:buChar char=""/>
                <a:defRPr sz="3000" b="1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defRPr>
              </a:lvl2pPr>
              <a:lvl3pPr marL="922338" indent="-273050" fontAlgn="base">
                <a:spcBef>
                  <a:spcPct val="20000"/>
                </a:spcBef>
                <a:spcAft>
                  <a:spcPct val="0"/>
                </a:spcAft>
                <a:buClr>
                  <a:schemeClr val="tx1">
                    <a:lumMod val="50000"/>
                  </a:schemeClr>
                </a:buClr>
                <a:buFont typeface="Wingdings 2" pitchFamily="18" charset="2"/>
                <a:buChar char=""/>
                <a:defRPr sz="2800" b="1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defRPr>
              </a:lvl3pPr>
              <a:lvl4pPr marL="1187450" indent="-228600" fontAlgn="base">
                <a:spcBef>
                  <a:spcPct val="20000"/>
                </a:spcBef>
                <a:spcAft>
                  <a:spcPct val="0"/>
                </a:spcAft>
                <a:buClr>
                  <a:srgbClr val="F8BD52"/>
                </a:buClr>
                <a:buFont typeface="Wingdings 2" pitchFamily="18" charset="2"/>
                <a:buChar char=""/>
                <a:defRPr sz="2600" b="1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defRPr>
              </a:lvl4pPr>
              <a:lvl5pPr marL="1425575" indent="-228600" fontAlgn="base">
                <a:spcBef>
                  <a:spcPct val="20000"/>
                </a:spcBef>
                <a:spcAft>
                  <a:spcPct val="0"/>
                </a:spcAft>
                <a:buClr>
                  <a:srgbClr val="46A6BD"/>
                </a:buClr>
                <a:buFont typeface="Wingdings 2" pitchFamily="18" charset="2"/>
                <a:buChar char=""/>
                <a:defRPr sz="2400" b="1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defRPr>
              </a:lvl5pPr>
              <a:lvl6pPr marL="1673352" indent="-228600">
                <a:spcBef>
                  <a:spcPct val="20000"/>
                </a:spcBef>
                <a:buClr>
                  <a:schemeClr val="accent6"/>
                </a:buClr>
                <a:buFont typeface="Wingdings 2"/>
                <a:buChar char=""/>
              </a:lvl6pPr>
              <a:lvl7pPr marL="1911096" indent="-228600">
                <a:spcBef>
                  <a:spcPct val="20000"/>
                </a:spcBef>
                <a:buClr>
                  <a:schemeClr val="tx2"/>
                </a:buClr>
                <a:buFont typeface="Wingdings 2"/>
                <a:buChar char=""/>
                <a:defRPr sz="1600"/>
              </a:lvl7pPr>
              <a:lvl8pPr marL="2121408" indent="-182880">
                <a:spcBef>
                  <a:spcPct val="20000"/>
                </a:spcBef>
                <a:buClr>
                  <a:schemeClr val="tx2"/>
                </a:buClr>
                <a:buFont typeface="Wingdings 2"/>
                <a:buChar char=""/>
                <a:defRPr sz="1400"/>
              </a:lvl8pPr>
              <a:lvl9pPr marL="2322576" indent="-182880">
                <a:spcBef>
                  <a:spcPct val="20000"/>
                </a:spcBef>
                <a:buClr>
                  <a:schemeClr val="tx2"/>
                </a:buClr>
                <a:buFont typeface="Wingdings 2"/>
                <a:buChar char=""/>
                <a:defRPr sz="1400"/>
              </a:lvl9pPr>
            </a:lstStyle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rgbClr val="FBEEDC"/>
                  </a:solidFill>
                </a:rPr>
                <a:t>Object.</a:t>
              </a:r>
              <a:r>
                <a:rPr lang="en-US" sz="2400" noProof="1">
                  <a:solidFill>
                    <a:schemeClr val="tx2">
                      <a:lumMod val="75000"/>
                    </a:schemeClr>
                  </a:solidFill>
                </a:rPr>
                <a:t>defineProperty</a:t>
              </a:r>
              <a:r>
                <a:rPr lang="en-US" sz="2400" noProof="1">
                  <a:solidFill>
                    <a:srgbClr val="FBEEDC"/>
                  </a:solidFill>
                </a:rPr>
                <a:t>(</a:t>
              </a:r>
            </a:p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rgbClr val="FBEEDC"/>
                  </a:solidFill>
                </a:rPr>
                <a:t>  </a:t>
              </a:r>
              <a:r>
                <a:rPr lang="en-US" sz="2400" noProof="1">
                  <a:solidFill>
                    <a:schemeClr val="tx2">
                      <a:lumMod val="75000"/>
                    </a:schemeClr>
                  </a:solidFill>
                </a:rPr>
                <a:t>exports</a:t>
              </a:r>
              <a:r>
                <a:rPr lang="en-US" sz="2400" noProof="1">
                  <a:solidFill>
                    <a:srgbClr val="FBEEDC"/>
                  </a:solidFill>
                </a:rPr>
                <a:t>, "__esModule",</a:t>
              </a:r>
            </a:p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rgbClr val="FBEEDC"/>
                  </a:solidFill>
                </a:rPr>
                <a:t>  { value: true });</a:t>
              </a:r>
            </a:p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chemeClr val="tx2">
                      <a:lumMod val="75000"/>
                    </a:schemeClr>
                  </a:solidFill>
                </a:rPr>
                <a:t>exports</a:t>
              </a:r>
              <a:r>
                <a:rPr lang="en-US" sz="2400" noProof="1">
                  <a:solidFill>
                    <a:srgbClr val="FBEEDC"/>
                  </a:solidFill>
                </a:rPr>
                <a:t>.getScore = </a:t>
              </a:r>
              <a:r>
                <a:rPr lang="en-US" sz="2400" noProof="1">
                  <a:solidFill>
                    <a:schemeClr val="tx2">
                      <a:lumMod val="75000"/>
                    </a:schemeClr>
                  </a:solidFill>
                </a:rPr>
                <a:t>getScore</a:t>
              </a:r>
              <a:r>
                <a:rPr lang="en-US" sz="2400" noProof="1">
                  <a:solidFill>
                    <a:srgbClr val="FBEEDC"/>
                  </a:solidFill>
                </a:rPr>
                <a:t>;</a:t>
              </a:r>
            </a:p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rgbClr val="FBEEDC"/>
                  </a:solidFill>
                </a:rPr>
                <a:t>function </a:t>
              </a:r>
              <a:r>
                <a:rPr lang="en-US" sz="2400" noProof="1">
                  <a:solidFill>
                    <a:schemeClr val="tx2">
                      <a:lumMod val="75000"/>
                    </a:schemeClr>
                  </a:solidFill>
                </a:rPr>
                <a:t>getScore</a:t>
              </a:r>
              <a:r>
                <a:rPr lang="en-US" sz="2400" noProof="1">
                  <a:solidFill>
                    <a:srgbClr val="FBEEDC"/>
                  </a:solidFill>
                </a:rPr>
                <a:t>() {</a:t>
              </a:r>
            </a:p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rgbClr val="FBEEDC"/>
                  </a:solidFill>
                </a:rPr>
                <a:t>  </a:t>
              </a:r>
              <a:r>
                <a:rPr lang="en-US" sz="2400" noProof="1">
                  <a:solidFill>
                    <a:schemeClr val="tx2">
                      <a:lumMod val="75000"/>
                    </a:schemeClr>
                  </a:solidFill>
                </a:rPr>
                <a:t>// get score</a:t>
              </a:r>
            </a:p>
            <a:p>
              <a:pPr>
                <a:lnSpc>
                  <a:spcPct val="95000"/>
                </a:lnSpc>
              </a:pPr>
              <a:r>
                <a:rPr lang="en-US" sz="2400" noProof="1">
                  <a:solidFill>
                    <a:srgbClr val="FBEEDC"/>
                  </a:solidFill>
                </a:rPr>
                <a:t>}</a:t>
              </a:r>
            </a:p>
          </p:txBody>
        </p:sp>
        <p:cxnSp>
          <p:nvCxnSpPr>
            <p:cNvPr id="3" name="Straight Connector 2"/>
            <p:cNvCxnSpPr>
              <a:stCxn id="7" idx="3"/>
              <a:endCxn id="8" idx="1"/>
            </p:cNvCxnSpPr>
            <p:nvPr/>
          </p:nvCxnSpPr>
          <p:spPr>
            <a:xfrm>
              <a:off x="5530113" y="4719068"/>
              <a:ext cx="646199" cy="1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61521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Download </a:t>
            </a:r>
            <a:r>
              <a:rPr lang="en-US" noProof="1"/>
              <a:t>Babel-CLI</a:t>
            </a:r>
            <a:r>
              <a:rPr lang="en-US" dirty="0"/>
              <a:t> globally using WebStorm's terminal</a:t>
            </a:r>
          </a:p>
          <a:p>
            <a:pPr>
              <a:spcBef>
                <a:spcPts val="13200"/>
              </a:spcBef>
            </a:pPr>
            <a:r>
              <a:rPr lang="en-US" dirty="0"/>
              <a:t>Configure WebStorm with the correct path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babel.cmd</a:t>
            </a:r>
          </a:p>
          <a:p>
            <a:r>
              <a:rPr lang="en-US" dirty="0"/>
              <a:t>You can find documentation at </a:t>
            </a:r>
            <a:r>
              <a:rPr lang="en-US" dirty="0">
                <a:hlinkClick r:id="rId2"/>
              </a:rPr>
              <a:t>babeljs.io</a:t>
            </a:r>
            <a:endParaRPr lang="en-US" dirty="0"/>
          </a:p>
          <a:p>
            <a:r>
              <a:rPr lang="en-US" dirty="0"/>
              <a:t>Babel requires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plug-ins</a:t>
            </a:r>
            <a:r>
              <a:rPr lang="en-US" dirty="0"/>
              <a:t> to work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Installing</a:t>
            </a:r>
            <a:r>
              <a:rPr lang="en-US" dirty="0"/>
              <a:t> Babel</a:t>
            </a:r>
            <a:endParaRPr lang="en-US" noProof="1"/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2208212" y="2276686"/>
            <a:ext cx="7772400" cy="5547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ctr"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npm install --save-dev babel-cli -g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7236" y="5936648"/>
            <a:ext cx="10671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noProof="1"/>
              <a:t>Note: It's best if your project has 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package.json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noProof="1"/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279319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To create </a:t>
            </a:r>
            <a:r>
              <a:rPr lang="en-US" sz="2800" noProof="1"/>
              <a:t>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package.json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noProof="1"/>
              <a:t>file:</a:t>
            </a:r>
          </a:p>
          <a:p>
            <a:pPr lvl="1"/>
            <a:r>
              <a:rPr lang="en-US" sz="2400" noProof="1"/>
              <a:t>Right-click project </a:t>
            </a:r>
            <a:r>
              <a:rPr lang="en-US" sz="2400" noProof="1">
                <a:sym typeface="Wingdings" panose="05000000000000000000" pitchFamily="2" charset="2"/>
              </a:rPr>
              <a:t> New  package.json</a:t>
            </a:r>
          </a:p>
          <a:p>
            <a:r>
              <a:rPr lang="en-US" sz="2800" dirty="0">
                <a:sym typeface="Wingdings" panose="05000000000000000000" pitchFamily="2" charset="2"/>
              </a:rPr>
              <a:t>To add a file watcher:</a:t>
            </a:r>
          </a:p>
          <a:p>
            <a:pPr lvl="1"/>
            <a:r>
              <a:rPr lang="en-US" sz="2400" dirty="0"/>
              <a:t>File 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/>
              <a:t>Settings 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/>
              <a:t>Tools 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/>
              <a:t>File Watchers </a:t>
            </a:r>
            <a:r>
              <a:rPr lang="en-US" sz="2400" dirty="0">
                <a:sym typeface="Wingdings" panose="05000000000000000000" pitchFamily="2" charset="2"/>
              </a:rPr>
              <a:t> Add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 (Top Right) </a:t>
            </a:r>
            <a:r>
              <a:rPr lang="en-US" sz="2400" dirty="0">
                <a:sym typeface="Wingdings" panose="05000000000000000000" pitchFamily="2" charset="2"/>
              </a:rPr>
              <a:t> Babel</a:t>
            </a:r>
          </a:p>
          <a:p>
            <a:r>
              <a:rPr lang="en-US" sz="2800" dirty="0"/>
              <a:t>Quick settings:</a:t>
            </a:r>
          </a:p>
          <a:p>
            <a:pPr lvl="1"/>
            <a:r>
              <a:rPr lang="en-US" sz="2400" dirty="0"/>
              <a:t>Program:	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(path to) </a:t>
            </a:r>
            <a:r>
              <a:rPr lang="de-DE" sz="2400" dirty="0"/>
              <a:t>node_modules\.bin\babel.cmd</a:t>
            </a:r>
          </a:p>
          <a:p>
            <a:pPr lvl="1"/>
            <a:r>
              <a:rPr lang="de-DE" sz="2400" dirty="0"/>
              <a:t>Arguments:	$FilePathRelativeToProjectRoot$ --source-maps --out-dir </a:t>
            </a:r>
            <a:r>
              <a:rPr lang="de-DE" sz="2400" dirty="0">
                <a:solidFill>
                  <a:schemeClr val="tx2">
                    <a:lumMod val="75000"/>
                  </a:schemeClr>
                </a:solidFill>
              </a:rPr>
              <a:t>build</a:t>
            </a:r>
          </a:p>
          <a:p>
            <a:pPr lvl="1"/>
            <a:r>
              <a:rPr lang="en-US" sz="2400" noProof="1"/>
              <a:t>Working dir:	$ProjectFileDir$</a:t>
            </a:r>
          </a:p>
          <a:p>
            <a:pPr lvl="1"/>
            <a:r>
              <a:rPr lang="en-US" sz="2400" dirty="0"/>
              <a:t>Output paths:	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build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Babel Configuration Cheat Sheet</a:t>
            </a:r>
            <a:endParaRPr lang="en-US" noProof="1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5812" y="1233201"/>
            <a:ext cx="2209800" cy="2057400"/>
          </a:xfrm>
          <a:prstGeom prst="rect">
            <a:avLst/>
          </a:prstGeom>
        </p:spPr>
      </p:pic>
      <p:sp>
        <p:nvSpPr>
          <p:cNvPr id="12" name="Rectangle: Rounded Corners 13"/>
          <p:cNvSpPr/>
          <p:nvPr/>
        </p:nvSpPr>
        <p:spPr>
          <a:xfrm>
            <a:off x="5942012" y="5410200"/>
            <a:ext cx="2181211" cy="762000"/>
          </a:xfrm>
          <a:prstGeom prst="roundRect">
            <a:avLst>
              <a:gd name="adj" fmla="val 5319"/>
            </a:avLst>
          </a:prstGeom>
          <a:solidFill>
            <a:srgbClr val="F0A22E">
              <a:alpha val="25098"/>
            </a:srgbClr>
          </a:solidFill>
          <a:ln w="38100">
            <a:solidFill>
              <a:srgbClr val="F3CD6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BEEDC"/>
                </a:solidFill>
                <a:cs typeface="Consolas" pitchFamily="49" charset="0"/>
              </a:rPr>
              <a:t>Name of output directory</a:t>
            </a:r>
          </a:p>
        </p:txBody>
      </p:sp>
      <p:cxnSp>
        <p:nvCxnSpPr>
          <p:cNvPr id="14" name="Straight Connector 13"/>
          <p:cNvCxnSpPr>
            <a:cxnSpLocks/>
            <a:stCxn id="12" idx="3"/>
          </p:cNvCxnSpPr>
          <p:nvPr/>
        </p:nvCxnSpPr>
        <p:spPr>
          <a:xfrm flipV="1">
            <a:off x="8123223" y="5029200"/>
            <a:ext cx="1781189" cy="762000"/>
          </a:xfrm>
          <a:prstGeom prst="line">
            <a:avLst/>
          </a:prstGeom>
          <a:solidFill>
            <a:srgbClr val="F0A22E">
              <a:alpha val="25098"/>
            </a:srgbClr>
          </a:solidFill>
          <a:ln w="57150">
            <a:solidFill>
              <a:srgbClr val="F3CD60"/>
            </a:solidFill>
            <a:prstDash val="soli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Straight Connector 15"/>
          <p:cNvCxnSpPr>
            <a:cxnSpLocks/>
            <a:stCxn id="12" idx="1"/>
          </p:cNvCxnSpPr>
          <p:nvPr/>
        </p:nvCxnSpPr>
        <p:spPr>
          <a:xfrm flipH="1">
            <a:off x="3503612" y="5791200"/>
            <a:ext cx="2438400" cy="76200"/>
          </a:xfrm>
          <a:prstGeom prst="line">
            <a:avLst/>
          </a:prstGeom>
          <a:solidFill>
            <a:srgbClr val="F0A22E">
              <a:alpha val="25098"/>
            </a:srgbClr>
          </a:solidFill>
          <a:ln w="57150">
            <a:solidFill>
              <a:srgbClr val="F3CD60"/>
            </a:solidFill>
            <a:prstDash val="soli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812" y="1233201"/>
            <a:ext cx="3162647" cy="160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992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JSCORE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58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</a:t>
            </a:r>
            <a:r>
              <a:rPr lang="en-US" noProof="1"/>
              <a:t>the plugin from WebStorm's terminal</a:t>
            </a:r>
            <a:endParaRPr lang="en-US" dirty="0"/>
          </a:p>
          <a:p>
            <a:pPr>
              <a:spcBef>
                <a:spcPts val="7200"/>
              </a:spcBef>
            </a:pPr>
            <a:r>
              <a:rPr lang="en-US" dirty="0"/>
              <a:t>Create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.babelrc</a:t>
            </a:r>
            <a:r>
              <a:rPr lang="en-US" dirty="0"/>
              <a:t> configuration file in the project's root</a:t>
            </a:r>
          </a:p>
          <a:p>
            <a:pPr>
              <a:spcBef>
                <a:spcPts val="10200"/>
              </a:spcBef>
            </a:pPr>
            <a:r>
              <a:rPr lang="en-US" dirty="0"/>
              <a:t>To load the resulting files, you also need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RequireJS</a:t>
            </a:r>
            <a:r>
              <a:rPr lang="en-US" dirty="0"/>
              <a:t> installed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Configuring for AMD and RequireJS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531812" y="2018328"/>
            <a:ext cx="11125200" cy="4962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ctr">
              <a:lnSpc>
                <a:spcPct val="95000"/>
              </a:lnSpc>
            </a:pPr>
            <a:r>
              <a:rPr lang="en-US" sz="2400" noProof="1">
                <a:solidFill>
                  <a:srgbClr val="FBEEDC"/>
                </a:solidFill>
              </a:rPr>
              <a:t>npm install --save-dev babel-plugin-transform-es2015-modules-amd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7236" y="5936648"/>
            <a:ext cx="10671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noProof="1"/>
              <a:t>Note: It's best if your project has 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package.json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noProof="1"/>
              <a:t>file</a:t>
            </a: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622412" y="3505200"/>
            <a:ext cx="10944000" cy="4962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ctr">
              <a:lnSpc>
                <a:spcPct val="95000"/>
              </a:lnSpc>
            </a:pPr>
            <a:r>
              <a:rPr lang="en-US" sz="2400" noProof="1">
                <a:solidFill>
                  <a:srgbClr val="FBEEDC"/>
                </a:solidFill>
              </a:rPr>
              <a:t>echo { "plugins": ["transform-es2015-modules-amd"] } &gt; .babelrc</a:t>
            </a:r>
          </a:p>
        </p:txBody>
      </p:sp>
    </p:spTree>
    <p:extLst>
      <p:ext uri="{BB962C8B-B14F-4D97-AF65-F5344CB8AC3E}">
        <p14:creationId xmlns:p14="http://schemas.microsoft.com/office/powerpoint/2010/main" val="393789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</a:t>
            </a:r>
            <a:r>
              <a:rPr lang="en-US" noProof="1"/>
              <a:t>the plugin from WebStorm's terminal</a:t>
            </a:r>
            <a:endParaRPr lang="en-US" dirty="0"/>
          </a:p>
          <a:p>
            <a:pPr>
              <a:spcBef>
                <a:spcPts val="7200"/>
              </a:spcBef>
            </a:pPr>
            <a:r>
              <a:rPr lang="en-US" dirty="0"/>
              <a:t>Create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.babelrc</a:t>
            </a:r>
            <a:r>
              <a:rPr lang="en-US" dirty="0"/>
              <a:t> configuration file in the project's root</a:t>
            </a:r>
          </a:p>
          <a:p>
            <a:pPr>
              <a:spcBef>
                <a:spcPts val="10200"/>
              </a:spcBef>
            </a:pPr>
            <a:r>
              <a:rPr lang="en-US" dirty="0"/>
              <a:t>To load the </a:t>
            </a:r>
            <a:r>
              <a:rPr lang="en-US" dirty="0" smtClean="0"/>
              <a:t>resulting </a:t>
            </a:r>
            <a:r>
              <a:rPr lang="en-US" dirty="0"/>
              <a:t>files, </a:t>
            </a:r>
            <a:r>
              <a:rPr lang="en-US" dirty="0" smtClean="0"/>
              <a:t>you </a:t>
            </a:r>
            <a:r>
              <a:rPr lang="en-US" dirty="0"/>
              <a:t>also need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SystemJS</a:t>
            </a:r>
            <a:r>
              <a:rPr lang="en-US" dirty="0" smtClean="0"/>
              <a:t> installed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Configuring for CommonJS and SystemJS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124203" y="2018328"/>
            <a:ext cx="11940418" cy="4962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ctr">
              <a:lnSpc>
                <a:spcPct val="95000"/>
              </a:lnSpc>
            </a:pPr>
            <a:r>
              <a:rPr lang="en-US" sz="2400" noProof="1">
                <a:solidFill>
                  <a:srgbClr val="FBEEDC"/>
                </a:solidFill>
              </a:rPr>
              <a:t>npm install --save-dev babel-plugin-transform-es2015-modules-commonjs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7236" y="5936648"/>
            <a:ext cx="10671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noProof="1"/>
              <a:t>Note: It's best if your project has 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package.json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noProof="1"/>
              <a:t>file</a:t>
            </a: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193590" y="3505200"/>
            <a:ext cx="11801644" cy="4962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ctr">
              <a:lnSpc>
                <a:spcPct val="95000"/>
              </a:lnSpc>
            </a:pPr>
            <a:r>
              <a:rPr lang="en-US" sz="2400" noProof="1">
                <a:solidFill>
                  <a:srgbClr val="FBEEDC"/>
                </a:solidFill>
              </a:rPr>
              <a:t>echo { "plugins": ["transform-es2015-modules-commonjs"] } &gt; .babelrc</a:t>
            </a:r>
          </a:p>
        </p:txBody>
      </p:sp>
    </p:spTree>
    <p:extLst>
      <p:ext uri="{BB962C8B-B14F-4D97-AF65-F5344CB8AC3E}">
        <p14:creationId xmlns:p14="http://schemas.microsoft.com/office/powerpoint/2010/main" val="1716095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19278"/>
            <a:ext cx="10363200" cy="820600"/>
          </a:xfrm>
        </p:spPr>
        <p:txBody>
          <a:bodyPr/>
          <a:lstStyle/>
          <a:p>
            <a:r>
              <a:rPr lang="en-US" dirty="0"/>
              <a:t>Practice: Writing Modular 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986" y="838200"/>
            <a:ext cx="3524026" cy="3637568"/>
          </a:xfrm>
          <a:prstGeom prst="rect">
            <a:avLst/>
          </a:prstGeom>
        </p:spPr>
      </p:pic>
      <p:pic>
        <p:nvPicPr>
          <p:cNvPr id="5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2" y="1676400"/>
            <a:ext cx="2809875" cy="22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926490" y="1676400"/>
            <a:ext cx="2809874" cy="22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7609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/>
          </a:bodyPr>
          <a:lstStyle/>
          <a:p>
            <a:r>
              <a:rPr lang="en-US" sz="3200" dirty="0"/>
              <a:t>Modular code improves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workflow</a:t>
            </a:r>
          </a:p>
          <a:p>
            <a:r>
              <a:rPr lang="en-US" sz="3200" dirty="0"/>
              <a:t>JS files can be loaded with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external libraries</a:t>
            </a:r>
          </a:p>
          <a:p>
            <a:r>
              <a:rPr lang="en-US" sz="3200" dirty="0"/>
              <a:t>ES6 gives us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built-in</a:t>
            </a:r>
            <a:r>
              <a:rPr lang="en-US" sz="3200" dirty="0"/>
              <a:t> module support</a:t>
            </a:r>
          </a:p>
          <a:p>
            <a:pPr>
              <a:spcBef>
                <a:spcPts val="9600"/>
              </a:spcBef>
            </a:pPr>
            <a:r>
              <a:rPr lang="en-US" sz="3200" dirty="0"/>
              <a:t>Use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latest</a:t>
            </a:r>
            <a:r>
              <a:rPr lang="en-US" sz="3200" dirty="0"/>
              <a:t> features today with </a:t>
            </a:r>
            <a:r>
              <a:rPr lang="en-US" sz="3200" noProof="1">
                <a:solidFill>
                  <a:schemeClr val="tx2">
                    <a:lumMod val="75000"/>
                  </a:schemeClr>
                </a:solidFill>
              </a:rPr>
              <a:t>Transpilers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212" y="1447800"/>
            <a:ext cx="3091494" cy="229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529" y="4267200"/>
            <a:ext cx="2009177" cy="2009177"/>
          </a:xfrm>
          <a:prstGeom prst="rect">
            <a:avLst/>
          </a:prstGeom>
        </p:spPr>
      </p:pic>
      <p:sp>
        <p:nvSpPr>
          <p:cNvPr id="9" name="Text Placeholder 3"/>
          <p:cNvSpPr txBox="1">
            <a:spLocks/>
          </p:cNvSpPr>
          <p:nvPr/>
        </p:nvSpPr>
        <p:spPr>
          <a:xfrm>
            <a:off x="583463" y="3175729"/>
            <a:ext cx="7699827" cy="964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import</a:t>
            </a:r>
            <a:r>
              <a:rPr lang="en-US" sz="2800" noProof="1">
                <a:solidFill>
                  <a:srgbClr val="FBEEDC"/>
                </a:solidFill>
              </a:rPr>
              <a:t> addResult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from</a:t>
            </a:r>
            <a:r>
              <a:rPr lang="en-US" sz="2800" noProof="1">
                <a:solidFill>
                  <a:srgbClr val="FBEEDC"/>
                </a:solidFill>
              </a:rPr>
              <a:t> './scoreboard';</a:t>
            </a:r>
            <a:endParaRPr lang="en-US" sz="2800" noProof="1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export</a:t>
            </a:r>
            <a:r>
              <a:rPr lang="en-US" sz="2800" noProof="1">
                <a:solidFill>
                  <a:srgbClr val="FBEEDC"/>
                </a:solidFill>
              </a:rPr>
              <a:t> { homeTown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as</a:t>
            </a:r>
            <a:r>
              <a:rPr lang="en-US" sz="2800" noProof="1">
                <a:solidFill>
                  <a:srgbClr val="FBEEDC"/>
                </a:solidFill>
              </a:rPr>
              <a:t> host };</a:t>
            </a:r>
          </a:p>
        </p:txBody>
      </p:sp>
    </p:spTree>
    <p:extLst>
      <p:ext uri="{BB962C8B-B14F-4D97-AF65-F5344CB8AC3E}">
        <p14:creationId xmlns:p14="http://schemas.microsoft.com/office/powerpoint/2010/main" val="138939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Modules in JS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5520774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9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512062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48768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2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73300" y="4953000"/>
            <a:ext cx="9832319" cy="820600"/>
          </a:xfrm>
        </p:spPr>
        <p:txBody>
          <a:bodyPr/>
          <a:lstStyle/>
          <a:p>
            <a:r>
              <a:rPr lang="en-US" dirty="0"/>
              <a:t>Modular 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173300" y="5754968"/>
            <a:ext cx="9832319" cy="688256"/>
          </a:xfrm>
        </p:spPr>
        <p:txBody>
          <a:bodyPr/>
          <a:lstStyle/>
          <a:p>
            <a:r>
              <a:rPr lang="en-US" dirty="0"/>
              <a:t>Concepts</a:t>
            </a:r>
          </a:p>
        </p:txBody>
      </p:sp>
      <p:pic>
        <p:nvPicPr>
          <p:cNvPr id="2052" name="Picture 4" descr="Резултат с изображение за js co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2" y="2192566"/>
            <a:ext cx="4301292" cy="1612985"/>
          </a:xfrm>
          <a:prstGeom prst="roundRect">
            <a:avLst>
              <a:gd name="adj" fmla="val 10500"/>
            </a:avLst>
          </a:prstGeom>
          <a:ln w="38100" cap="sq">
            <a:solidFill>
              <a:schemeClr val="tx2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scene3d>
            <a:camera prst="perspectiveContrastingRightFacing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Резултат с изображение за module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606" y="1066800"/>
            <a:ext cx="3607707" cy="354265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Резултат с изображение за js cod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412" y="2136654"/>
            <a:ext cx="3786030" cy="1501953"/>
          </a:xfrm>
          <a:prstGeom prst="roundRect">
            <a:avLst>
              <a:gd name="adj" fmla="val 10500"/>
            </a:avLst>
          </a:prstGeom>
          <a:ln w="38100" cap="sq">
            <a:solidFill>
              <a:schemeClr val="tx2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scene3d>
            <a:camera prst="perspectiveHeroicExtremeLeftFacing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88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379412" y="1730441"/>
            <a:ext cx="5334000" cy="40849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class Person {</a:t>
            </a:r>
          </a:p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  constructor(name) {</a:t>
            </a:r>
          </a:p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    this.name = name;</a:t>
            </a:r>
          </a:p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  }</a:t>
            </a:r>
          </a:p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  toString() {</a:t>
            </a:r>
          </a:p>
          <a:p>
            <a:pPr marL="900113" indent="-900113"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    return `I'm ${this.name}`;</a:t>
            </a:r>
          </a:p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  }</a:t>
            </a:r>
          </a:p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}</a:t>
            </a:r>
          </a:p>
          <a:p>
            <a:pPr>
              <a:spcBef>
                <a:spcPts val="600"/>
              </a:spcBef>
            </a:pPr>
            <a:r>
              <a:rPr lang="en-US" sz="2400" noProof="1">
                <a:solidFill>
                  <a:schemeClr val="tx2">
                    <a:lumMod val="75000"/>
                  </a:schemeClr>
                </a:solidFill>
              </a:rPr>
              <a:t>module.exports</a:t>
            </a:r>
            <a:r>
              <a:rPr lang="en-US" sz="2400" noProof="1">
                <a:solidFill>
                  <a:srgbClr val="FBEEDC"/>
                </a:solidFill>
              </a:rPr>
              <a:t> = Person;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379412" y="1143000"/>
            <a:ext cx="5334000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108000" rIns="108000" bIns="108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ctr"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persons.js</a:t>
            </a:r>
          </a:p>
        </p:txBody>
      </p:sp>
      <p:sp>
        <p:nvSpPr>
          <p:cNvPr id="9" name="Text Placeholder 3"/>
          <p:cNvSpPr txBox="1">
            <a:spLocks/>
          </p:cNvSpPr>
          <p:nvPr/>
        </p:nvSpPr>
        <p:spPr>
          <a:xfrm>
            <a:off x="6065822" y="2949642"/>
            <a:ext cx="5782837" cy="18535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let Person = </a:t>
            </a:r>
            <a:r>
              <a:rPr lang="en-US" sz="2400" noProof="1">
                <a:solidFill>
                  <a:schemeClr val="tx2">
                    <a:lumMod val="75000"/>
                  </a:schemeClr>
                </a:solidFill>
              </a:rPr>
              <a:t>require</a:t>
            </a:r>
            <a:r>
              <a:rPr lang="en-US" sz="2400" noProof="1">
                <a:solidFill>
                  <a:srgbClr val="FBEEDC"/>
                </a:solidFill>
              </a:rPr>
              <a:t>('./person');</a:t>
            </a:r>
          </a:p>
          <a:p>
            <a:pPr>
              <a:spcBef>
                <a:spcPts val="600"/>
              </a:spcBef>
            </a:pPr>
            <a:endParaRPr lang="en-US" sz="2400" noProof="1">
              <a:solidFill>
                <a:srgbClr val="FBEEDC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let p = new Person('Pesho');</a:t>
            </a:r>
          </a:p>
          <a:p>
            <a:pPr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console.log(p.toString());</a:t>
            </a: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6065823" y="2362200"/>
            <a:ext cx="5782836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108000" rIns="108000" bIns="108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ctr">
              <a:spcBef>
                <a:spcPts val="600"/>
              </a:spcBef>
            </a:pPr>
            <a:r>
              <a:rPr lang="en-US" sz="2400" noProof="1">
                <a:solidFill>
                  <a:srgbClr val="FBEEDC"/>
                </a:solidFill>
              </a:rPr>
              <a:t>app.js</a:t>
            </a:r>
          </a:p>
        </p:txBody>
      </p:sp>
      <p:sp>
        <p:nvSpPr>
          <p:cNvPr id="14" name="Oval 13"/>
          <p:cNvSpPr/>
          <p:nvPr/>
        </p:nvSpPr>
        <p:spPr>
          <a:xfrm>
            <a:off x="1192205" y="1790699"/>
            <a:ext cx="1649412" cy="419101"/>
          </a:xfrm>
          <a:prstGeom prst="ellipse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2" name="Freeform: Shape 21"/>
          <p:cNvSpPr/>
          <p:nvPr/>
        </p:nvSpPr>
        <p:spPr>
          <a:xfrm>
            <a:off x="2828269" y="1782203"/>
            <a:ext cx="5714904" cy="2197238"/>
          </a:xfrm>
          <a:custGeom>
            <a:avLst/>
            <a:gdLst>
              <a:gd name="connsiteX0" fmla="*/ 0 w 4618029"/>
              <a:gd name="connsiteY0" fmla="*/ 3052689 h 3052689"/>
              <a:gd name="connsiteX1" fmla="*/ 2236763 w 4618029"/>
              <a:gd name="connsiteY1" fmla="*/ 379828 h 3052689"/>
              <a:gd name="connsiteX2" fmla="*/ 4473526 w 4618029"/>
              <a:gd name="connsiteY2" fmla="*/ 956603 h 3052689"/>
              <a:gd name="connsiteX3" fmla="*/ 4403188 w 4618029"/>
              <a:gd name="connsiteY3" fmla="*/ 309489 h 3052689"/>
              <a:gd name="connsiteX4" fmla="*/ 4459459 w 4618029"/>
              <a:gd name="connsiteY4" fmla="*/ 0 h 3052689"/>
              <a:gd name="connsiteX0" fmla="*/ 0 w 4618029"/>
              <a:gd name="connsiteY0" fmla="*/ 2750876 h 2750876"/>
              <a:gd name="connsiteX1" fmla="*/ 2236763 w 4618029"/>
              <a:gd name="connsiteY1" fmla="*/ 78015 h 2750876"/>
              <a:gd name="connsiteX2" fmla="*/ 4473526 w 4618029"/>
              <a:gd name="connsiteY2" fmla="*/ 654790 h 2750876"/>
              <a:gd name="connsiteX3" fmla="*/ 4403188 w 4618029"/>
              <a:gd name="connsiteY3" fmla="*/ 7676 h 2750876"/>
              <a:gd name="connsiteX0" fmla="*/ 0 w 4473526"/>
              <a:gd name="connsiteY0" fmla="*/ 2750876 h 2750876"/>
              <a:gd name="connsiteX1" fmla="*/ 2236763 w 4473526"/>
              <a:gd name="connsiteY1" fmla="*/ 78015 h 2750876"/>
              <a:gd name="connsiteX2" fmla="*/ 4473526 w 4473526"/>
              <a:gd name="connsiteY2" fmla="*/ 654790 h 2750876"/>
              <a:gd name="connsiteX0" fmla="*/ 0 w 4473526"/>
              <a:gd name="connsiteY0" fmla="*/ 3084601 h 3084601"/>
              <a:gd name="connsiteX1" fmla="*/ 3010486 w 4473526"/>
              <a:gd name="connsiteY1" fmla="*/ 60047 h 3084601"/>
              <a:gd name="connsiteX2" fmla="*/ 4473526 w 4473526"/>
              <a:gd name="connsiteY2" fmla="*/ 988515 h 3084601"/>
              <a:gd name="connsiteX0" fmla="*/ 0 w 4473526"/>
              <a:gd name="connsiteY0" fmla="*/ 3024918 h 3024918"/>
              <a:gd name="connsiteX1" fmla="*/ 3010486 w 4473526"/>
              <a:gd name="connsiteY1" fmla="*/ 364 h 3024918"/>
              <a:gd name="connsiteX2" fmla="*/ 4473526 w 4473526"/>
              <a:gd name="connsiteY2" fmla="*/ 928832 h 3024918"/>
              <a:gd name="connsiteX0" fmla="*/ 0 w 4473526"/>
              <a:gd name="connsiteY0" fmla="*/ 3024918 h 3024918"/>
              <a:gd name="connsiteX1" fmla="*/ 3010486 w 4473526"/>
              <a:gd name="connsiteY1" fmla="*/ 364 h 3024918"/>
              <a:gd name="connsiteX2" fmla="*/ 4473526 w 4473526"/>
              <a:gd name="connsiteY2" fmla="*/ 928832 h 3024918"/>
              <a:gd name="connsiteX0" fmla="*/ 0 w 4473526"/>
              <a:gd name="connsiteY0" fmla="*/ 3025724 h 3025724"/>
              <a:gd name="connsiteX1" fmla="*/ 3010486 w 4473526"/>
              <a:gd name="connsiteY1" fmla="*/ 1170 h 3025724"/>
              <a:gd name="connsiteX2" fmla="*/ 4473526 w 4473526"/>
              <a:gd name="connsiteY2" fmla="*/ 929638 h 3025724"/>
              <a:gd name="connsiteX0" fmla="*/ 0 w 4473526"/>
              <a:gd name="connsiteY0" fmla="*/ 3025724 h 3025724"/>
              <a:gd name="connsiteX1" fmla="*/ 3010486 w 4473526"/>
              <a:gd name="connsiteY1" fmla="*/ 1170 h 3025724"/>
              <a:gd name="connsiteX2" fmla="*/ 4473526 w 4473526"/>
              <a:gd name="connsiteY2" fmla="*/ 929638 h 3025724"/>
              <a:gd name="connsiteX0" fmla="*/ 0 w 4881310"/>
              <a:gd name="connsiteY0" fmla="*/ 662169 h 1708188"/>
              <a:gd name="connsiteX1" fmla="*/ 3418270 w 4881310"/>
              <a:gd name="connsiteY1" fmla="*/ 779720 h 1708188"/>
              <a:gd name="connsiteX2" fmla="*/ 4881310 w 4881310"/>
              <a:gd name="connsiteY2" fmla="*/ 1708188 h 1708188"/>
              <a:gd name="connsiteX0" fmla="*/ 0 w 6371291"/>
              <a:gd name="connsiteY0" fmla="*/ 829167 h 5715537"/>
              <a:gd name="connsiteX1" fmla="*/ 3418270 w 6371291"/>
              <a:gd name="connsiteY1" fmla="*/ 946718 h 5715537"/>
              <a:gd name="connsiteX2" fmla="*/ 6371291 w 6371291"/>
              <a:gd name="connsiteY2" fmla="*/ 5715537 h 5715537"/>
              <a:gd name="connsiteX0" fmla="*/ 0 w 6371291"/>
              <a:gd name="connsiteY0" fmla="*/ 829167 h 5715537"/>
              <a:gd name="connsiteX1" fmla="*/ 3543743 w 6371291"/>
              <a:gd name="connsiteY1" fmla="*/ 946717 h 5715537"/>
              <a:gd name="connsiteX2" fmla="*/ 6371291 w 6371291"/>
              <a:gd name="connsiteY2" fmla="*/ 5715537 h 5715537"/>
              <a:gd name="connsiteX0" fmla="*/ 0 w 6371522"/>
              <a:gd name="connsiteY0" fmla="*/ 829167 h 5715537"/>
              <a:gd name="connsiteX1" fmla="*/ 3543743 w 6371522"/>
              <a:gd name="connsiteY1" fmla="*/ 946717 h 5715537"/>
              <a:gd name="connsiteX2" fmla="*/ 6371291 w 6371522"/>
              <a:gd name="connsiteY2" fmla="*/ 5715537 h 5715537"/>
              <a:gd name="connsiteX0" fmla="*/ 0 w 6371522"/>
              <a:gd name="connsiteY0" fmla="*/ 566592 h 5452962"/>
              <a:gd name="connsiteX1" fmla="*/ 3543743 w 6371522"/>
              <a:gd name="connsiteY1" fmla="*/ 684142 h 5452962"/>
              <a:gd name="connsiteX2" fmla="*/ 6371291 w 6371522"/>
              <a:gd name="connsiteY2" fmla="*/ 5452962 h 545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71522" h="5452962">
                <a:moveTo>
                  <a:pt x="0" y="566592"/>
                </a:moveTo>
                <a:cubicBezTo>
                  <a:pt x="1425807" y="-276232"/>
                  <a:pt x="2481861" y="-130253"/>
                  <a:pt x="3543743" y="684142"/>
                </a:cubicBezTo>
                <a:cubicBezTo>
                  <a:pt x="4605625" y="1498537"/>
                  <a:pt x="6394897" y="3749871"/>
                  <a:pt x="6371291" y="5452962"/>
                </a:cubicBezTo>
              </a:path>
            </a:pathLst>
          </a:custGeom>
          <a:noFill/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2970212" y="5257800"/>
            <a:ext cx="1851811" cy="557587"/>
          </a:xfrm>
          <a:prstGeom prst="ellipse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4" name="Freeform: Shape 23"/>
          <p:cNvSpPr/>
          <p:nvPr/>
        </p:nvSpPr>
        <p:spPr>
          <a:xfrm>
            <a:off x="4170633" y="2450417"/>
            <a:ext cx="3135421" cy="2788246"/>
          </a:xfrm>
          <a:custGeom>
            <a:avLst/>
            <a:gdLst>
              <a:gd name="connsiteX0" fmla="*/ 0 w 4618029"/>
              <a:gd name="connsiteY0" fmla="*/ 3052689 h 3052689"/>
              <a:gd name="connsiteX1" fmla="*/ 2236763 w 4618029"/>
              <a:gd name="connsiteY1" fmla="*/ 379828 h 3052689"/>
              <a:gd name="connsiteX2" fmla="*/ 4473526 w 4618029"/>
              <a:gd name="connsiteY2" fmla="*/ 956603 h 3052689"/>
              <a:gd name="connsiteX3" fmla="*/ 4403188 w 4618029"/>
              <a:gd name="connsiteY3" fmla="*/ 309489 h 3052689"/>
              <a:gd name="connsiteX4" fmla="*/ 4459459 w 4618029"/>
              <a:gd name="connsiteY4" fmla="*/ 0 h 3052689"/>
              <a:gd name="connsiteX0" fmla="*/ 0 w 4618029"/>
              <a:gd name="connsiteY0" fmla="*/ 2750876 h 2750876"/>
              <a:gd name="connsiteX1" fmla="*/ 2236763 w 4618029"/>
              <a:gd name="connsiteY1" fmla="*/ 78015 h 2750876"/>
              <a:gd name="connsiteX2" fmla="*/ 4473526 w 4618029"/>
              <a:gd name="connsiteY2" fmla="*/ 654790 h 2750876"/>
              <a:gd name="connsiteX3" fmla="*/ 4403188 w 4618029"/>
              <a:gd name="connsiteY3" fmla="*/ 7676 h 2750876"/>
              <a:gd name="connsiteX0" fmla="*/ 0 w 4473526"/>
              <a:gd name="connsiteY0" fmla="*/ 2750876 h 2750876"/>
              <a:gd name="connsiteX1" fmla="*/ 2236763 w 4473526"/>
              <a:gd name="connsiteY1" fmla="*/ 78015 h 2750876"/>
              <a:gd name="connsiteX2" fmla="*/ 4473526 w 4473526"/>
              <a:gd name="connsiteY2" fmla="*/ 654790 h 2750876"/>
              <a:gd name="connsiteX0" fmla="*/ 0 w 4473526"/>
              <a:gd name="connsiteY0" fmla="*/ 3084601 h 3084601"/>
              <a:gd name="connsiteX1" fmla="*/ 3010486 w 4473526"/>
              <a:gd name="connsiteY1" fmla="*/ 60047 h 3084601"/>
              <a:gd name="connsiteX2" fmla="*/ 4473526 w 4473526"/>
              <a:gd name="connsiteY2" fmla="*/ 988515 h 3084601"/>
              <a:gd name="connsiteX0" fmla="*/ 0 w 4473526"/>
              <a:gd name="connsiteY0" fmla="*/ 3024918 h 3024918"/>
              <a:gd name="connsiteX1" fmla="*/ 3010486 w 4473526"/>
              <a:gd name="connsiteY1" fmla="*/ 364 h 3024918"/>
              <a:gd name="connsiteX2" fmla="*/ 4473526 w 4473526"/>
              <a:gd name="connsiteY2" fmla="*/ 928832 h 3024918"/>
              <a:gd name="connsiteX0" fmla="*/ 0 w 4473526"/>
              <a:gd name="connsiteY0" fmla="*/ 3024918 h 3024918"/>
              <a:gd name="connsiteX1" fmla="*/ 3010486 w 4473526"/>
              <a:gd name="connsiteY1" fmla="*/ 364 h 3024918"/>
              <a:gd name="connsiteX2" fmla="*/ 4473526 w 4473526"/>
              <a:gd name="connsiteY2" fmla="*/ 928832 h 3024918"/>
              <a:gd name="connsiteX0" fmla="*/ 0 w 4473526"/>
              <a:gd name="connsiteY0" fmla="*/ 3025724 h 3025724"/>
              <a:gd name="connsiteX1" fmla="*/ 3010486 w 4473526"/>
              <a:gd name="connsiteY1" fmla="*/ 1170 h 3025724"/>
              <a:gd name="connsiteX2" fmla="*/ 4473526 w 4473526"/>
              <a:gd name="connsiteY2" fmla="*/ 929638 h 3025724"/>
              <a:gd name="connsiteX0" fmla="*/ 0 w 4473526"/>
              <a:gd name="connsiteY0" fmla="*/ 3025724 h 3025724"/>
              <a:gd name="connsiteX1" fmla="*/ 3010486 w 4473526"/>
              <a:gd name="connsiteY1" fmla="*/ 1170 h 3025724"/>
              <a:gd name="connsiteX2" fmla="*/ 4473526 w 4473526"/>
              <a:gd name="connsiteY2" fmla="*/ 929638 h 3025724"/>
              <a:gd name="connsiteX0" fmla="*/ 0 w 4881310"/>
              <a:gd name="connsiteY0" fmla="*/ 662169 h 1708188"/>
              <a:gd name="connsiteX1" fmla="*/ 3418270 w 4881310"/>
              <a:gd name="connsiteY1" fmla="*/ 779720 h 1708188"/>
              <a:gd name="connsiteX2" fmla="*/ 4881310 w 4881310"/>
              <a:gd name="connsiteY2" fmla="*/ 1708188 h 1708188"/>
              <a:gd name="connsiteX0" fmla="*/ 0 w 6371291"/>
              <a:gd name="connsiteY0" fmla="*/ 829167 h 5715537"/>
              <a:gd name="connsiteX1" fmla="*/ 3418270 w 6371291"/>
              <a:gd name="connsiteY1" fmla="*/ 946718 h 5715537"/>
              <a:gd name="connsiteX2" fmla="*/ 6371291 w 6371291"/>
              <a:gd name="connsiteY2" fmla="*/ 5715537 h 5715537"/>
              <a:gd name="connsiteX0" fmla="*/ 0 w 6371291"/>
              <a:gd name="connsiteY0" fmla="*/ 829167 h 5715537"/>
              <a:gd name="connsiteX1" fmla="*/ 3543743 w 6371291"/>
              <a:gd name="connsiteY1" fmla="*/ 946717 h 5715537"/>
              <a:gd name="connsiteX2" fmla="*/ 6371291 w 6371291"/>
              <a:gd name="connsiteY2" fmla="*/ 5715537 h 5715537"/>
              <a:gd name="connsiteX0" fmla="*/ 0 w 6371522"/>
              <a:gd name="connsiteY0" fmla="*/ 829167 h 5715537"/>
              <a:gd name="connsiteX1" fmla="*/ 3543743 w 6371522"/>
              <a:gd name="connsiteY1" fmla="*/ 946717 h 5715537"/>
              <a:gd name="connsiteX2" fmla="*/ 6371291 w 6371522"/>
              <a:gd name="connsiteY2" fmla="*/ 5715537 h 5715537"/>
              <a:gd name="connsiteX0" fmla="*/ 0 w 6371522"/>
              <a:gd name="connsiteY0" fmla="*/ 566592 h 5452962"/>
              <a:gd name="connsiteX1" fmla="*/ 3543743 w 6371522"/>
              <a:gd name="connsiteY1" fmla="*/ 684142 h 5452962"/>
              <a:gd name="connsiteX2" fmla="*/ 6371291 w 6371522"/>
              <a:gd name="connsiteY2" fmla="*/ 5452962 h 5452962"/>
              <a:gd name="connsiteX0" fmla="*/ 0 w 3485616"/>
              <a:gd name="connsiteY0" fmla="*/ 10349573 h 10349574"/>
              <a:gd name="connsiteX1" fmla="*/ 657886 w 3485616"/>
              <a:gd name="connsiteY1" fmla="*/ 133090 h 10349574"/>
              <a:gd name="connsiteX2" fmla="*/ 3485434 w 3485616"/>
              <a:gd name="connsiteY2" fmla="*/ 4901910 h 10349574"/>
              <a:gd name="connsiteX0" fmla="*/ 14249 w 3499865"/>
              <a:gd name="connsiteY0" fmla="*/ 10349573 h 10349574"/>
              <a:gd name="connsiteX1" fmla="*/ 672135 w 3499865"/>
              <a:gd name="connsiteY1" fmla="*/ 133090 h 10349574"/>
              <a:gd name="connsiteX2" fmla="*/ 3499683 w 3499865"/>
              <a:gd name="connsiteY2" fmla="*/ 4901910 h 10349574"/>
              <a:gd name="connsiteX0" fmla="*/ 5872 w 3491519"/>
              <a:gd name="connsiteY0" fmla="*/ 6629202 h 6629203"/>
              <a:gd name="connsiteX1" fmla="*/ 993123 w 3491519"/>
              <a:gd name="connsiteY1" fmla="*/ 776756 h 6629203"/>
              <a:gd name="connsiteX2" fmla="*/ 3491306 w 3491519"/>
              <a:gd name="connsiteY2" fmla="*/ 1181539 h 6629203"/>
              <a:gd name="connsiteX0" fmla="*/ 9992 w 3495668"/>
              <a:gd name="connsiteY0" fmla="*/ 6919687 h 6919688"/>
              <a:gd name="connsiteX1" fmla="*/ 997243 w 3495668"/>
              <a:gd name="connsiteY1" fmla="*/ 1067241 h 6919688"/>
              <a:gd name="connsiteX2" fmla="*/ 3495426 w 3495668"/>
              <a:gd name="connsiteY2" fmla="*/ 1472024 h 6919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95668" h="6919688">
                <a:moveTo>
                  <a:pt x="9992" y="6919687"/>
                </a:moveTo>
                <a:cubicBezTo>
                  <a:pt x="-54183" y="5518267"/>
                  <a:pt x="181078" y="2708341"/>
                  <a:pt x="997243" y="1067241"/>
                </a:cubicBezTo>
                <a:cubicBezTo>
                  <a:pt x="1813408" y="-573859"/>
                  <a:pt x="3519032" y="-231067"/>
                  <a:pt x="3495426" y="1472024"/>
                </a:cubicBezTo>
              </a:path>
            </a:pathLst>
          </a:custGeom>
          <a:noFill/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6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2" animBg="1"/>
      <p:bldP spid="22" grpId="0" animBg="1"/>
      <p:bldP spid="22" grpId="2" animBg="1"/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SoftUni Judge (</a:t>
            </a:r>
            <a:r>
              <a:rPr lang="en-US" dirty="0">
                <a:hlinkClick r:id="rId2"/>
              </a:rPr>
              <a:t>https://judge.softuni.bg</a:t>
            </a:r>
            <a:r>
              <a:rPr lang="en-US" dirty="0"/>
              <a:t>) submissions should consist of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zip file</a:t>
            </a:r>
            <a:r>
              <a:rPr lang="en-US" dirty="0"/>
              <a:t>, containing all required files</a:t>
            </a:r>
          </a:p>
          <a:p>
            <a:r>
              <a:rPr lang="en-US" dirty="0"/>
              <a:t>Attach members as requested by the problem description as properties of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result</a:t>
            </a:r>
            <a:r>
              <a:rPr lang="en-US" dirty="0"/>
              <a:t> object:</a:t>
            </a:r>
          </a:p>
          <a:p>
            <a:pPr>
              <a:spcBef>
                <a:spcPts val="12000"/>
              </a:spcBef>
            </a:pPr>
            <a:r>
              <a:rPr lang="en-US" dirty="0"/>
              <a:t>The entry point of your solution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ALWAYS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app.js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Modules in the Judge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832727" y="3710302"/>
            <a:ext cx="10540094" cy="120723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defPPr>
              <a:defRPr lang="en-US"/>
            </a:defPPr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sz="2800" b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Bef>
                <a:spcPts val="600"/>
              </a:spcBef>
            </a:pPr>
            <a:r>
              <a:rPr lang="en-US" sz="3200" noProof="1"/>
              <a:t>let Person = </a:t>
            </a:r>
            <a:r>
              <a:rPr lang="en-US" sz="3200" noProof="1">
                <a:solidFill>
                  <a:schemeClr val="tx2">
                    <a:lumMod val="75000"/>
                  </a:schemeClr>
                </a:solidFill>
              </a:rPr>
              <a:t>require</a:t>
            </a:r>
            <a:r>
              <a:rPr lang="en-US" sz="3200" noProof="1"/>
              <a:t>('./person');</a:t>
            </a:r>
          </a:p>
          <a:p>
            <a:pPr>
              <a:spcBef>
                <a:spcPts val="600"/>
              </a:spcBef>
            </a:pPr>
            <a:r>
              <a:rPr lang="en-US" sz="3200" noProof="1">
                <a:solidFill>
                  <a:schemeClr val="tx2">
                    <a:lumMod val="75000"/>
                  </a:schemeClr>
                </a:solidFill>
              </a:rPr>
              <a:t>result</a:t>
            </a:r>
            <a:r>
              <a:rPr lang="en-US" sz="3200" noProof="1"/>
              <a:t>.Person = Person;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6005" y="6076544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https://judge.softuni.bg/Contests/342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14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Reduced global scope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pollution</a:t>
            </a:r>
          </a:p>
          <a:p>
            <a:r>
              <a:rPr lang="en-US" dirty="0"/>
              <a:t>Improved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performance</a:t>
            </a:r>
            <a:r>
              <a:rPr lang="en-US" dirty="0"/>
              <a:t> - only load the code that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needed</a:t>
            </a:r>
          </a:p>
          <a:p>
            <a:r>
              <a:rPr lang="en-US" dirty="0"/>
              <a:t>Easier to maintain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Interchangeable</a:t>
            </a:r>
            <a:r>
              <a:rPr lang="en-US" dirty="0"/>
              <a:t> code - use parts of one application in another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 Code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1976435" y="4343400"/>
            <a:ext cx="8232778" cy="1790700"/>
            <a:chOff x="1976435" y="4343400"/>
            <a:chExt cx="8232778" cy="1790700"/>
          </a:xfrm>
        </p:grpSpPr>
        <p:sp>
          <p:nvSpPr>
            <p:cNvPr id="30" name="Rectangle: Rounded Corners 13"/>
            <p:cNvSpPr/>
            <p:nvPr/>
          </p:nvSpPr>
          <p:spPr>
            <a:xfrm>
              <a:off x="8075613" y="5486400"/>
              <a:ext cx="2133600" cy="647700"/>
            </a:xfrm>
            <a:prstGeom prst="roundRect">
              <a:avLst>
                <a:gd name="adj" fmla="val 5319"/>
              </a:avLst>
            </a:prstGeom>
            <a:solidFill>
              <a:srgbClr val="F0A22E">
                <a:alpha val="25098"/>
              </a:srgbClr>
            </a:solidFill>
            <a:ln w="38100">
              <a:solidFill>
                <a:srgbClr val="F3CD6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View</a:t>
              </a:r>
            </a:p>
          </p:txBody>
        </p:sp>
        <p:sp>
          <p:nvSpPr>
            <p:cNvPr id="32" name="Rectangle: Rounded Corners 13"/>
            <p:cNvSpPr/>
            <p:nvPr/>
          </p:nvSpPr>
          <p:spPr>
            <a:xfrm>
              <a:off x="5026024" y="4343400"/>
              <a:ext cx="2133600" cy="647700"/>
            </a:xfrm>
            <a:prstGeom prst="roundRect">
              <a:avLst>
                <a:gd name="adj" fmla="val 5319"/>
              </a:avLst>
            </a:prstGeom>
            <a:solidFill>
              <a:srgbClr val="F0A22E">
                <a:alpha val="25098"/>
              </a:srgbClr>
            </a:solidFill>
            <a:ln w="38100">
              <a:solidFill>
                <a:srgbClr val="F3CD6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Controller</a:t>
              </a:r>
            </a:p>
          </p:txBody>
        </p:sp>
        <p:sp>
          <p:nvSpPr>
            <p:cNvPr id="33" name="Rectangle: Rounded Corners 13"/>
            <p:cNvSpPr/>
            <p:nvPr/>
          </p:nvSpPr>
          <p:spPr>
            <a:xfrm>
              <a:off x="1976435" y="5486400"/>
              <a:ext cx="2133600" cy="647700"/>
            </a:xfrm>
            <a:prstGeom prst="roundRect">
              <a:avLst>
                <a:gd name="adj" fmla="val 5319"/>
              </a:avLst>
            </a:prstGeom>
            <a:solidFill>
              <a:srgbClr val="F0A22E">
                <a:alpha val="25098"/>
              </a:srgbClr>
            </a:solidFill>
            <a:ln w="38100">
              <a:solidFill>
                <a:srgbClr val="F3CD6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Model</a:t>
              </a:r>
            </a:p>
          </p:txBody>
        </p:sp>
        <p:cxnSp>
          <p:nvCxnSpPr>
            <p:cNvPr id="35" name="Straight Connector 34"/>
            <p:cNvCxnSpPr>
              <a:stCxn id="33" idx="0"/>
              <a:endCxn id="32" idx="1"/>
            </p:cNvCxnSpPr>
            <p:nvPr/>
          </p:nvCxnSpPr>
          <p:spPr>
            <a:xfrm flipV="1">
              <a:off x="3043235" y="4667250"/>
              <a:ext cx="1982789" cy="819150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" name="Straight Connector 36"/>
            <p:cNvCxnSpPr>
              <a:stCxn id="32" idx="2"/>
              <a:endCxn id="33" idx="3"/>
            </p:cNvCxnSpPr>
            <p:nvPr/>
          </p:nvCxnSpPr>
          <p:spPr>
            <a:xfrm flipH="1">
              <a:off x="4110035" y="4991100"/>
              <a:ext cx="1982789" cy="819150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" name="Straight Connector 38"/>
            <p:cNvCxnSpPr>
              <a:stCxn id="32" idx="2"/>
              <a:endCxn id="30" idx="1"/>
            </p:cNvCxnSpPr>
            <p:nvPr/>
          </p:nvCxnSpPr>
          <p:spPr>
            <a:xfrm>
              <a:off x="6092824" y="4991100"/>
              <a:ext cx="1982789" cy="819150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1" name="Straight Connector 40"/>
            <p:cNvCxnSpPr>
              <a:stCxn id="30" idx="0"/>
              <a:endCxn id="32" idx="3"/>
            </p:cNvCxnSpPr>
            <p:nvPr/>
          </p:nvCxnSpPr>
          <p:spPr>
            <a:xfrm flipH="1" flipV="1">
              <a:off x="7159624" y="4667250"/>
              <a:ext cx="1982789" cy="819150"/>
            </a:xfrm>
            <a:prstGeom prst="line">
              <a:avLst/>
            </a:prstGeom>
            <a:solidFill>
              <a:srgbClr val="F0A22E">
                <a:alpha val="25098"/>
              </a:srgbClr>
            </a:solidFill>
            <a:ln w="57150">
              <a:solidFill>
                <a:srgbClr val="F3CD60"/>
              </a:solidFill>
              <a:prstDash val="solid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53799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/>
              <a:t>mmediately-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/>
              <a:t>nvoked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/>
              <a:t>unction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dirty="0"/>
              <a:t>xpression</a:t>
            </a:r>
          </a:p>
          <a:p>
            <a:pPr lvl="1"/>
            <a:r>
              <a:rPr lang="en-US" dirty="0"/>
              <a:t>Maintains hidden state</a:t>
            </a:r>
          </a:p>
          <a:p>
            <a:pPr lvl="1"/>
            <a:r>
              <a:rPr lang="en-US" dirty="0"/>
              <a:t>Limits the exposure of variables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IIFE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1900236" y="3733800"/>
            <a:ext cx="8385176" cy="220750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Bef>
                <a:spcPts val="600"/>
              </a:spcBef>
            </a:pPr>
            <a:r>
              <a:rPr lang="en-US" sz="2900" noProof="1">
                <a:solidFill>
                  <a:srgbClr val="FBEEDC"/>
                </a:solidFill>
              </a:rPr>
              <a:t>let count</a:t>
            </a:r>
            <a:r>
              <a:rPr lang="en-US" sz="2900" noProof="1">
                <a:solidFill>
                  <a:srgbClr val="FBEEDC"/>
                </a:solidFill>
                <a:latin typeface="+mn-lt"/>
              </a:rPr>
              <a:t> </a:t>
            </a:r>
            <a:r>
              <a:rPr lang="en-US" sz="2900" noProof="1">
                <a:solidFill>
                  <a:srgbClr val="FBEEDC"/>
                </a:solidFill>
              </a:rPr>
              <a:t>=</a:t>
            </a:r>
            <a:r>
              <a:rPr lang="en-US" sz="2900" noProof="1">
                <a:solidFill>
                  <a:srgbClr val="FBEEDC"/>
                </a:solidFill>
                <a:latin typeface="+mn-lt"/>
              </a:rPr>
              <a:t> </a:t>
            </a:r>
            <a:r>
              <a:rPr lang="en-US" sz="2900" noProof="1">
                <a:solidFill>
                  <a:schemeClr val="tx2">
                    <a:lumMod val="75000"/>
                  </a:schemeClr>
                </a:solidFill>
                <a:latin typeface="+mn-lt"/>
              </a:rPr>
              <a:t>(</a:t>
            </a:r>
            <a:r>
              <a:rPr lang="en-US" sz="2900" noProof="1">
                <a:solidFill>
                  <a:srgbClr val="FBEEDC"/>
                </a:solidFill>
              </a:rPr>
              <a:t>function()</a:t>
            </a:r>
            <a:r>
              <a:rPr lang="en-US" sz="2900" noProof="1">
                <a:solidFill>
                  <a:srgbClr val="FBEEDC"/>
                </a:solidFill>
                <a:latin typeface="+mn-lt"/>
              </a:rPr>
              <a:t> </a:t>
            </a:r>
            <a:r>
              <a:rPr lang="en-US" sz="2900" noProof="1">
                <a:solidFill>
                  <a:srgbClr val="FBEEDC"/>
                </a:solidFill>
              </a:rPr>
              <a:t>{</a:t>
            </a:r>
          </a:p>
          <a:p>
            <a:pPr>
              <a:spcBef>
                <a:spcPts val="600"/>
              </a:spcBef>
            </a:pPr>
            <a:r>
              <a:rPr lang="en-US" sz="2900" noProof="1">
                <a:solidFill>
                  <a:srgbClr val="FBEEDC"/>
                </a:solidFill>
              </a:rPr>
              <a:t>  let counter = 0;</a:t>
            </a:r>
          </a:p>
          <a:p>
            <a:pPr>
              <a:spcBef>
                <a:spcPts val="600"/>
              </a:spcBef>
            </a:pPr>
            <a:r>
              <a:rPr lang="en-US" sz="2900" noProof="1">
                <a:solidFill>
                  <a:srgbClr val="FBEEDC"/>
                </a:solidFill>
              </a:rPr>
              <a:t>  </a:t>
            </a:r>
            <a:r>
              <a:rPr lang="en-US" sz="2900" noProof="1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sz="2900" noProof="1">
                <a:solidFill>
                  <a:srgbClr val="FBEEDC"/>
                </a:solidFill>
              </a:rPr>
              <a:t> function() { counter++; }</a:t>
            </a:r>
            <a:endParaRPr lang="en-US" sz="2900" noProof="1">
              <a:solidFill>
                <a:srgbClr val="FBEEDC"/>
              </a:solidFill>
              <a:latin typeface="+mn-lt"/>
            </a:endParaRPr>
          </a:p>
          <a:p>
            <a:pPr>
              <a:spcBef>
                <a:spcPts val="600"/>
              </a:spcBef>
            </a:pPr>
            <a:r>
              <a:rPr lang="en-US" sz="2900" noProof="1">
                <a:solidFill>
                  <a:srgbClr val="FBEEDC"/>
                </a:solidFill>
              </a:rPr>
              <a:t>}</a:t>
            </a:r>
            <a:r>
              <a:rPr lang="en-US" sz="2900" noProof="1">
                <a:solidFill>
                  <a:schemeClr val="tx2">
                    <a:lumMod val="75000"/>
                  </a:schemeClr>
                </a:solidFill>
              </a:rPr>
              <a:t>)()</a:t>
            </a:r>
            <a:r>
              <a:rPr lang="en-US" sz="2900" noProof="1">
                <a:solidFill>
                  <a:srgbClr val="FBEEDC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08986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Expands the IIFE concept</a:t>
            </a:r>
          </a:p>
          <a:p>
            <a:r>
              <a:rPr lang="en-US" dirty="0"/>
              <a:t>Return objects with internal state and complex functionality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Revealing Module Pattern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760412" y="3008994"/>
            <a:ext cx="10668000" cy="301080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let revModule =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sz="2800" noProof="1">
                <a:solidFill>
                  <a:srgbClr val="FBEEDC"/>
                </a:solidFill>
              </a:rPr>
              <a:t>function() {</a:t>
            </a:r>
          </a:p>
          <a:p>
            <a:pPr>
              <a:lnSpc>
                <a:spcPct val="95000"/>
              </a:lnSpc>
            </a:pPr>
            <a:r>
              <a:rPr lang="bg-BG" sz="2800" noProof="1">
                <a:solidFill>
                  <a:srgbClr val="FBEEDC"/>
                </a:solidFill>
              </a:rPr>
              <a:t>  </a:t>
            </a:r>
            <a:r>
              <a:rPr lang="en-US" sz="2800" noProof="1">
                <a:solidFill>
                  <a:srgbClr val="FBEEDC"/>
                </a:solidFill>
              </a:rPr>
              <a:t>let counter = 0;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// private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function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increase</a:t>
            </a:r>
            <a:r>
              <a:rPr lang="en-US" sz="2800" noProof="1">
                <a:solidFill>
                  <a:srgbClr val="FBEEDC"/>
                </a:solidFill>
              </a:rPr>
              <a:t>(num) { counter += num;</a:t>
            </a:r>
            <a:r>
              <a:rPr lang="en-US" sz="2800" noProof="1">
                <a:solidFill>
                  <a:srgbClr val="FBEEDC"/>
                </a:solidFill>
                <a:latin typeface="+mn-lt"/>
              </a:rPr>
              <a:t> </a:t>
            </a:r>
            <a:r>
              <a:rPr lang="en-US" sz="2800" noProof="1">
                <a:solidFill>
                  <a:srgbClr val="FBEEDC"/>
                </a:solidFill>
              </a:rPr>
              <a:t>}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function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decrease</a:t>
            </a:r>
            <a:r>
              <a:rPr lang="en-US" sz="2800" noProof="1">
                <a:solidFill>
                  <a:srgbClr val="FBEEDC"/>
                </a:solidFill>
              </a:rPr>
              <a:t>(num) { counter -= num;</a:t>
            </a:r>
            <a:r>
              <a:rPr lang="en-US" sz="2800" noProof="1">
                <a:solidFill>
                  <a:srgbClr val="FBEEDC"/>
                </a:solidFill>
                <a:latin typeface="+mn-lt"/>
              </a:rPr>
              <a:t> </a:t>
            </a:r>
            <a:r>
              <a:rPr lang="en-US" sz="2800" noProof="1">
                <a:solidFill>
                  <a:srgbClr val="FBEEDC"/>
                </a:solidFill>
              </a:rPr>
              <a:t>}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function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value</a:t>
            </a:r>
            <a:r>
              <a:rPr lang="en-US" sz="2800" noProof="1">
                <a:solidFill>
                  <a:srgbClr val="FBEEDC"/>
                </a:solidFill>
              </a:rPr>
              <a:t>() {</a:t>
            </a:r>
            <a:r>
              <a:rPr lang="en-US" sz="2800" noProof="1">
                <a:solidFill>
                  <a:srgbClr val="FBEEDC"/>
                </a:solidFill>
                <a:latin typeface="+mn-lt"/>
              </a:rPr>
              <a:t> </a:t>
            </a:r>
            <a:r>
              <a:rPr lang="en-US" sz="2800" noProof="1">
                <a:solidFill>
                  <a:srgbClr val="FBEEDC"/>
                </a:solidFill>
              </a:rPr>
              <a:t>return count;</a:t>
            </a:r>
            <a:r>
              <a:rPr lang="en-US" sz="2800" noProof="1">
                <a:solidFill>
                  <a:srgbClr val="FBEEDC"/>
                </a:solidFill>
                <a:latin typeface="+mn-lt"/>
              </a:rPr>
              <a:t> </a:t>
            </a:r>
            <a:r>
              <a:rPr lang="en-US" sz="2800" noProof="1">
                <a:solidFill>
                  <a:srgbClr val="FBEEDC"/>
                </a:solidFill>
              </a:rPr>
              <a:t>}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  return {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increase</a:t>
            </a:r>
            <a:r>
              <a:rPr lang="en-US" sz="2800" noProof="1">
                <a:solidFill>
                  <a:srgbClr val="FBEEDC"/>
                </a:solidFill>
              </a:rPr>
              <a:t>,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decrease</a:t>
            </a:r>
            <a:r>
              <a:rPr lang="en-US" sz="2800" noProof="1">
                <a:solidFill>
                  <a:srgbClr val="FBEEDC"/>
                </a:solidFill>
              </a:rPr>
              <a:t>,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value</a:t>
            </a:r>
            <a:r>
              <a:rPr lang="en-US" sz="2800" noProof="1">
                <a:solidFill>
                  <a:srgbClr val="FBEEDC"/>
                </a:solidFill>
              </a:rPr>
              <a:t> };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// public</a:t>
            </a:r>
          </a:p>
          <a:p>
            <a:pPr>
              <a:lnSpc>
                <a:spcPct val="95000"/>
              </a:lnSpc>
            </a:pPr>
            <a:r>
              <a:rPr lang="en-US" sz="2800" noProof="1">
                <a:solidFill>
                  <a:srgbClr val="FBEEDC"/>
                </a:solidFill>
              </a:rPr>
              <a:t>}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)()</a:t>
            </a:r>
            <a:r>
              <a:rPr lang="en-US" sz="2800" noProof="1">
                <a:solidFill>
                  <a:srgbClr val="FBEEDC"/>
                </a:solidFill>
              </a:rPr>
              <a:t>;</a:t>
            </a:r>
            <a:endParaRPr lang="en-US" sz="2800" noProof="1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902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solidFill>
          <a:srgbClr val="F0A22E">
            <a:alpha val="25098"/>
          </a:srgbClr>
        </a:solidFill>
        <a:ln w="57150">
          <a:solidFill>
            <a:srgbClr val="F3CD60"/>
          </a:solidFill>
          <a:prstDash val="solid"/>
          <a:tailEnd type="triangle" w="lg" len="lg"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916</TotalTime>
  <Words>1408</Words>
  <Application>Microsoft Office PowerPoint</Application>
  <PresentationFormat>Custom</PresentationFormat>
  <Paragraphs>309</Paragraphs>
  <Slides>36</Slides>
  <Notes>8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SoftUni 16x9</vt:lpstr>
      <vt:lpstr>Modules in JS</vt:lpstr>
      <vt:lpstr>Table of Contents</vt:lpstr>
      <vt:lpstr>Have a Question?</vt:lpstr>
      <vt:lpstr>Modular Code</vt:lpstr>
      <vt:lpstr>What is a Module?</vt:lpstr>
      <vt:lpstr>Submitting Modules in the Judge</vt:lpstr>
      <vt:lpstr>Modular Code</vt:lpstr>
      <vt:lpstr>IIFE</vt:lpstr>
      <vt:lpstr>Revealing Module Pattern</vt:lpstr>
      <vt:lpstr>Module Systems for JS</vt:lpstr>
      <vt:lpstr>Formats and Loaders</vt:lpstr>
      <vt:lpstr>Formats</vt:lpstr>
      <vt:lpstr>Loaders</vt:lpstr>
      <vt:lpstr>AMD and RequireJS</vt:lpstr>
      <vt:lpstr>AMD and RequireJS</vt:lpstr>
      <vt:lpstr>Installing RequireJS</vt:lpstr>
      <vt:lpstr>CommonJS and System.js</vt:lpstr>
      <vt:lpstr>CommonJS and SystemJS</vt:lpstr>
      <vt:lpstr>Installing SystemJS</vt:lpstr>
      <vt:lpstr>Configuring SystemJS</vt:lpstr>
      <vt:lpstr>ES6 (Harmony) Modules</vt:lpstr>
      <vt:lpstr>ES6 Native Modules</vt:lpstr>
      <vt:lpstr>ES6 Export Syntax</vt:lpstr>
      <vt:lpstr>ES6 Import Syntax</vt:lpstr>
      <vt:lpstr>Transpilers</vt:lpstr>
      <vt:lpstr>Workflow with Transpilers</vt:lpstr>
      <vt:lpstr>Transpiling with Babel</vt:lpstr>
      <vt:lpstr>Installing Babel</vt:lpstr>
      <vt:lpstr>Babel Configuration Cheat Sheet</vt:lpstr>
      <vt:lpstr>Configuring for AMD and RequireJS</vt:lpstr>
      <vt:lpstr>Configuring for CommonJS and SystemJS</vt:lpstr>
      <vt:lpstr>Practice: Writing Modular Code</vt:lpstr>
      <vt:lpstr>Summary</vt:lpstr>
      <vt:lpstr>Modules in JS</vt:lpstr>
      <vt:lpstr>License</vt:lpstr>
      <vt:lpstr>Free Trainings @ Software University</vt:lpstr>
    </vt:vector>
  </TitlesOfParts>
  <Manager>Svetlin Nakov</Manager>
  <Company>Software University (SoftUni)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Modules in JS, Babel, RequireJS</dc:title>
  <dc:subject>JavaScript Avdanced - Practical Training Course @ SoftUni</dc:subject>
  <dc:creator>Software University Foundation</dc:creator>
  <cp:keywords>JS, JavaScript, programming, course, SoftUni, Software University</cp:keywords>
  <dc:description>JavaScript Advanced Course @ SoftUni - https://softuni.bg/courses/javascript-advanced</dc:description>
  <cp:lastModifiedBy>_NERO_</cp:lastModifiedBy>
  <cp:revision>80</cp:revision>
  <dcterms:created xsi:type="dcterms:W3CDTF">2014-01-02T17:00:34Z</dcterms:created>
  <dcterms:modified xsi:type="dcterms:W3CDTF">2018-07-06T14:07:34Z</dcterms:modified>
  <cp:category>JS, JavaScript, front-end, ES6, ES2015, ES2016, ES2017, Web development, computer programming, programming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